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</p:sldMasterIdLst>
  <p:notesMasterIdLst>
    <p:notesMasterId r:id="rId58"/>
  </p:notesMasterIdLst>
  <p:sldIdLst>
    <p:sldId id="266" r:id="rId3"/>
    <p:sldId id="306" r:id="rId4"/>
    <p:sldId id="296" r:id="rId5"/>
    <p:sldId id="313" r:id="rId6"/>
    <p:sldId id="314" r:id="rId7"/>
    <p:sldId id="312" r:id="rId8"/>
    <p:sldId id="308" r:id="rId9"/>
    <p:sldId id="317" r:id="rId10"/>
    <p:sldId id="315" r:id="rId11"/>
    <p:sldId id="363" r:id="rId12"/>
    <p:sldId id="316" r:id="rId13"/>
    <p:sldId id="310" r:id="rId14"/>
    <p:sldId id="320" r:id="rId15"/>
    <p:sldId id="321" r:id="rId16"/>
    <p:sldId id="319" r:id="rId17"/>
    <p:sldId id="330" r:id="rId18"/>
    <p:sldId id="323" r:id="rId19"/>
    <p:sldId id="331" r:id="rId20"/>
    <p:sldId id="332" r:id="rId21"/>
    <p:sldId id="342" r:id="rId22"/>
    <p:sldId id="343" r:id="rId23"/>
    <p:sldId id="344" r:id="rId24"/>
    <p:sldId id="345" r:id="rId25"/>
    <p:sldId id="346" r:id="rId26"/>
    <p:sldId id="324" r:id="rId27"/>
    <p:sldId id="349" r:id="rId28"/>
    <p:sldId id="350" r:id="rId29"/>
    <p:sldId id="337" r:id="rId30"/>
    <p:sldId id="335" r:id="rId31"/>
    <p:sldId id="336" r:id="rId32"/>
    <p:sldId id="334" r:id="rId33"/>
    <p:sldId id="325" r:id="rId34"/>
    <p:sldId id="348" r:id="rId35"/>
    <p:sldId id="355" r:id="rId36"/>
    <p:sldId id="356" r:id="rId37"/>
    <p:sldId id="357" r:id="rId38"/>
    <p:sldId id="358" r:id="rId39"/>
    <p:sldId id="360" r:id="rId40"/>
    <p:sldId id="326" r:id="rId41"/>
    <p:sldId id="338" r:id="rId42"/>
    <p:sldId id="339" r:id="rId43"/>
    <p:sldId id="341" r:id="rId44"/>
    <p:sldId id="351" r:id="rId45"/>
    <p:sldId id="352" r:id="rId46"/>
    <p:sldId id="353" r:id="rId47"/>
    <p:sldId id="354" r:id="rId48"/>
    <p:sldId id="327" r:id="rId49"/>
    <p:sldId id="362" r:id="rId50"/>
    <p:sldId id="359" r:id="rId51"/>
    <p:sldId id="328" r:id="rId52"/>
    <p:sldId id="364" r:id="rId53"/>
    <p:sldId id="365" r:id="rId54"/>
    <p:sldId id="366" r:id="rId55"/>
    <p:sldId id="367" r:id="rId56"/>
    <p:sldId id="30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8DC1"/>
    <a:srgbClr val="1F5281"/>
    <a:srgbClr val="1A7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7AA09-38ED-4FD9-AEFA-15F700D6B5AD}" v="207" dt="2018-10-16T04:57:35.702"/>
    <p1510:client id="{1665B500-50FD-0677-D532-B20E55D8FD2C}" v="72" dt="2018-10-16T04:53:39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98B9C-80C5-4A8A-979A-2FD69BE58CB3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33FC-F48D-4C84-B1D2-FC9D7D0B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6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Sometimes less is more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2355" lvl="1" indent="-302260"/>
            <a:r>
              <a:rPr lang="en-US" sz="1300"/>
              <a:t>Out of the box </a:t>
            </a:r>
            <a:r>
              <a:rPr lang="en-US" sz="1300" err="1"/>
              <a:t>bitnami</a:t>
            </a:r>
            <a:r>
              <a:rPr lang="en-US" sz="1300"/>
              <a:t> </a:t>
            </a:r>
            <a:r>
              <a:rPr lang="en-US" sz="1300" err="1"/>
              <a:t>jenkins</a:t>
            </a:r>
            <a:endParaRPr lang="en-US" sz="1300"/>
          </a:p>
          <a:p>
            <a:pPr marL="1062355" lvl="1" indent="-302260"/>
            <a:r>
              <a:rPr lang="en-US" sz="1300"/>
              <a:t>Out of the box ECS optimized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1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T2/T3 Unlimited instances!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72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Yellow balls -&gt; Junit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4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3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A0B38-FBFE-44AB-95AE-991A0346CC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88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0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4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1720" lvl="1" indent="-306705"/>
            <a:r>
              <a:rPr lang="en-US" sz="1600"/>
              <a:t>Containers are completely isolated from host OS.</a:t>
            </a:r>
          </a:p>
          <a:p>
            <a:pPr marL="1061720" lvl="1" indent="-306705"/>
            <a:r>
              <a:rPr lang="en-US" sz="1600"/>
              <a:t>No hypervisor</a:t>
            </a:r>
          </a:p>
          <a:p>
            <a:pPr marL="1061720" marR="0" lvl="1" indent="-30670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namespaces, control groups, environments and filesystems </a:t>
            </a:r>
          </a:p>
          <a:p>
            <a:pPr marL="1061720" lvl="1" indent="-306705"/>
            <a:endParaRPr lang="en-US" sz="160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0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5968"/>
          <a:stretch/>
        </p:blipFill>
        <p:spPr>
          <a:xfrm>
            <a:off x="0" y="1"/>
            <a:ext cx="12192000" cy="760363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" y="0"/>
            <a:ext cx="12188631" cy="68688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024916" y="4168502"/>
            <a:ext cx="4691017" cy="132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21" y="4383633"/>
            <a:ext cx="3843379" cy="8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69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52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760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650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5968"/>
          <a:stretch/>
        </p:blipFill>
        <p:spPr>
          <a:xfrm>
            <a:off x="0" y="1"/>
            <a:ext cx="12192000" cy="7603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" y="0"/>
            <a:ext cx="12188631" cy="68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4916" y="4168502"/>
            <a:ext cx="4691017" cy="132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21" y="4383633"/>
            <a:ext cx="3843379" cy="8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34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59361"/>
            <a:ext cx="10363200" cy="1362075"/>
          </a:xfrm>
        </p:spPr>
        <p:txBody>
          <a:bodyPr anchor="t">
            <a:noAutofit/>
          </a:bodyPr>
          <a:lstStyle>
            <a:lvl1pPr algn="ctr">
              <a:defRPr sz="5333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527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95869" y="1616075"/>
            <a:ext cx="10790767" cy="42941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193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 b="0" i="0">
                <a:solidFill>
                  <a:schemeClr val="accent1"/>
                </a:solidFill>
                <a:latin typeface="Open Sans Semibold"/>
                <a:ea typeface="Open Sans Semibold" pitchFamily="34" charset="0"/>
                <a:cs typeface="Open Sans Semibold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70200" y="1965325"/>
            <a:ext cx="10661651" cy="4156075"/>
          </a:xfrm>
        </p:spPr>
        <p:txBody>
          <a:bodyPr/>
          <a:lstStyle>
            <a:lvl1pPr marL="0" indent="0">
              <a:lnSpc>
                <a:spcPct val="140000"/>
              </a:lnSpc>
              <a:buFont typeface="Arial" pitchFamily="34" charset="0"/>
              <a:buNone/>
              <a:defRPr/>
            </a:lvl1pPr>
            <a:lvl2pPr marL="387340" indent="0">
              <a:lnSpc>
                <a:spcPct val="140000"/>
              </a:lnSpc>
              <a:buFont typeface="Arial" pitchFamily="34" charset="0"/>
              <a:buNone/>
              <a:defRPr/>
            </a:lvl2pPr>
            <a:lvl3pPr marL="764098" indent="0">
              <a:lnSpc>
                <a:spcPct val="140000"/>
              </a:lnSpc>
              <a:buFont typeface="Arial" pitchFamily="34" charset="0"/>
              <a:buNone/>
              <a:defRPr/>
            </a:lvl3pPr>
            <a:lvl4pPr marL="1151438" indent="0">
              <a:lnSpc>
                <a:spcPct val="140000"/>
              </a:lnSpc>
              <a:buFont typeface="Arial" pitchFamily="34" charset="0"/>
              <a:buNone/>
              <a:defRPr/>
            </a:lvl4pPr>
            <a:lvl5pPr marL="1441415" indent="0">
              <a:lnSpc>
                <a:spcPct val="140000"/>
              </a:lnSpc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5641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34" y="1962333"/>
            <a:ext cx="10634133" cy="4163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>
                <a:solidFill>
                  <a:schemeClr val="accent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86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644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356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12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59361"/>
            <a:ext cx="10363200" cy="1362075"/>
          </a:xfrm>
        </p:spPr>
        <p:txBody>
          <a:bodyPr anchor="t">
            <a:noAutofit/>
          </a:bodyPr>
          <a:lstStyle>
            <a:lvl1pPr algn="ctr">
              <a:defRPr sz="5333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7476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644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644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23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23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798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118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3043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956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896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8390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46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95869" y="1616075"/>
            <a:ext cx="10790767" cy="42941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478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 b="0" i="0">
                <a:solidFill>
                  <a:schemeClr val="accent1"/>
                </a:solidFill>
                <a:latin typeface="Open Sans Semibold"/>
                <a:ea typeface="Open Sans Semibold" pitchFamily="34" charset="0"/>
                <a:cs typeface="Open Sans Semibold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70200" y="1965325"/>
            <a:ext cx="10661651" cy="4156075"/>
          </a:xfrm>
        </p:spPr>
        <p:txBody>
          <a:bodyPr/>
          <a:lstStyle>
            <a:lvl1pPr marL="0" indent="0">
              <a:lnSpc>
                <a:spcPct val="140000"/>
              </a:lnSpc>
              <a:buFont typeface="Arial" pitchFamily="34" charset="0"/>
              <a:buNone/>
              <a:defRPr/>
            </a:lvl1pPr>
            <a:lvl2pPr marL="387340" indent="0">
              <a:lnSpc>
                <a:spcPct val="140000"/>
              </a:lnSpc>
              <a:buFont typeface="Arial" pitchFamily="34" charset="0"/>
              <a:buNone/>
              <a:defRPr/>
            </a:lvl2pPr>
            <a:lvl3pPr marL="764098" indent="0">
              <a:lnSpc>
                <a:spcPct val="140000"/>
              </a:lnSpc>
              <a:buFont typeface="Arial" pitchFamily="34" charset="0"/>
              <a:buNone/>
              <a:defRPr/>
            </a:lvl3pPr>
            <a:lvl4pPr marL="1151438" indent="0">
              <a:lnSpc>
                <a:spcPct val="140000"/>
              </a:lnSpc>
              <a:buFont typeface="Arial" pitchFamily="34" charset="0"/>
              <a:buNone/>
              <a:defRPr/>
            </a:lvl4pPr>
            <a:lvl5pPr marL="1441415" indent="0">
              <a:lnSpc>
                <a:spcPct val="140000"/>
              </a:lnSpc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34" y="1962333"/>
            <a:ext cx="10634133" cy="416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>
                <a:solidFill>
                  <a:schemeClr val="accent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78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644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356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947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644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644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23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23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913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86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7416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  <a:prstGeom prst="rect">
            <a:avLst/>
          </a:prstGeom>
        </p:spPr>
        <p:txBody>
          <a:bodyPr vert="horz" lIns="91440" tIns="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934" y="1392996"/>
            <a:ext cx="10634133" cy="4733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17575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79434" y="6499615"/>
            <a:ext cx="8035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643B85-EF83-A843-B40E-90E464C5AC63}" type="slidenum">
              <a:rPr lang="en-US" sz="1067" smtClean="0">
                <a:solidFill>
                  <a:srgbClr val="626262"/>
                </a:solidFill>
              </a:rPr>
              <a:pPr algn="ctr"/>
              <a:t>‹#›</a:t>
            </a:fld>
            <a:endParaRPr lang="en-US" sz="1067">
              <a:solidFill>
                <a:srgbClr val="626262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6676153" y="6489000"/>
            <a:ext cx="4725340" cy="309485"/>
          </a:xfrm>
          <a:prstGeom prst="rect">
            <a:avLst/>
          </a:prstGeom>
          <a:solidFill>
            <a:schemeClr val="bg1"/>
          </a:solidFill>
          <a:ln/>
        </p:spPr>
        <p:txBody>
          <a:bodyPr vert="horz" lIns="121920" tIns="60960" rIns="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baseline="0">
                <a:solidFill>
                  <a:srgbClr val="626262"/>
                </a:solidFill>
                <a:latin typeface="+mn-lt"/>
              </a:rPr>
              <a:t>© 2018 Rogue Wave Software, Inc.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0" b="22798"/>
          <a:stretch/>
        </p:blipFill>
        <p:spPr>
          <a:xfrm>
            <a:off x="512563" y="6488003"/>
            <a:ext cx="1892663" cy="2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4667" b="1" i="0" kern="1200">
          <a:solidFill>
            <a:srgbClr val="626262"/>
          </a:solidFill>
          <a:latin typeface="+mj-lt"/>
          <a:ea typeface="+mj-ea"/>
          <a:cs typeface="Open Sans Semibold"/>
        </a:defRPr>
      </a:lvl1pPr>
    </p:titleStyle>
    <p:bodyStyle>
      <a:lvl1pPr marL="306910" indent="-306910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2540" indent="-302676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839338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537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72285" indent="-304792" algn="l" defTabSz="121917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  <a:prstGeom prst="rect">
            <a:avLst/>
          </a:prstGeom>
        </p:spPr>
        <p:txBody>
          <a:bodyPr vert="horz" lIns="91440" tIns="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934" y="1392996"/>
            <a:ext cx="10634133" cy="4733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17575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79434" y="6499615"/>
            <a:ext cx="8035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643B85-EF83-A843-B40E-90E464C5AC63}" type="slidenum">
              <a:rPr lang="en-US" sz="1067" smtClean="0">
                <a:solidFill>
                  <a:srgbClr val="626262"/>
                </a:solidFill>
              </a:rPr>
              <a:pPr algn="ctr"/>
              <a:t>‹#›</a:t>
            </a:fld>
            <a:endParaRPr lang="en-US" sz="1067">
              <a:solidFill>
                <a:srgbClr val="62626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/>
          <p:cNvSpPr txBox="1">
            <a:spLocks/>
          </p:cNvSpPr>
          <p:nvPr/>
        </p:nvSpPr>
        <p:spPr>
          <a:xfrm>
            <a:off x="6676153" y="6489000"/>
            <a:ext cx="4725340" cy="309485"/>
          </a:xfrm>
          <a:prstGeom prst="rect">
            <a:avLst/>
          </a:prstGeom>
          <a:solidFill>
            <a:schemeClr val="bg1"/>
          </a:solidFill>
          <a:ln/>
        </p:spPr>
        <p:txBody>
          <a:bodyPr vert="horz" lIns="121920" tIns="60960" rIns="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baseline="0">
                <a:solidFill>
                  <a:srgbClr val="626262"/>
                </a:solidFill>
                <a:latin typeface="+mn-lt"/>
              </a:rPr>
              <a:t>© 2018 Rogue Wave Software, Inc.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0" b="22798"/>
          <a:stretch/>
        </p:blipFill>
        <p:spPr>
          <a:xfrm>
            <a:off x="512563" y="6488003"/>
            <a:ext cx="1892663" cy="2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7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l" defTabSz="1219170" rtl="0" eaLnBrk="1" latinLnBrk="0" hangingPunct="1">
        <a:spcBef>
          <a:spcPct val="0"/>
        </a:spcBef>
        <a:buNone/>
        <a:defRPr sz="4667" b="1" i="0" kern="1200">
          <a:solidFill>
            <a:srgbClr val="626262"/>
          </a:solidFill>
          <a:latin typeface="+mj-lt"/>
          <a:ea typeface="+mj-ea"/>
          <a:cs typeface="Open Sans Semibold"/>
        </a:defRPr>
      </a:lvl1pPr>
    </p:titleStyle>
    <p:bodyStyle>
      <a:lvl1pPr marL="306910" indent="-306910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2540" indent="-302676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839338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537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72285" indent="-304792" algn="l" defTabSz="121917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wmf"/><Relationship Id="rId18" Type="http://schemas.openxmlformats.org/officeDocument/2006/relationships/hyperlink" Target="https://www.morganstanley.com/" TargetMode="External"/><Relationship Id="rId26" Type="http://schemas.openxmlformats.org/officeDocument/2006/relationships/hyperlink" Target="http://www.saudiaramco.com/en/home.html" TargetMode="Externa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hyperlink" Target="https://www.deere.com/" TargetMode="External"/><Relationship Id="rId42" Type="http://schemas.openxmlformats.org/officeDocument/2006/relationships/hyperlink" Target="http://www.northropgrumman.com/Pages/default.aspx" TargetMode="External"/><Relationship Id="rId47" Type="http://schemas.openxmlformats.org/officeDocument/2006/relationships/image" Target="../media/image39.png"/><Relationship Id="rId50" Type="http://schemas.openxmlformats.org/officeDocument/2006/relationships/hyperlink" Target="https://www.siemens.com/global/en/home.html" TargetMode="External"/><Relationship Id="rId55" Type="http://schemas.openxmlformats.org/officeDocument/2006/relationships/image" Target="../media/image43.png"/><Relationship Id="rId63" Type="http://schemas.openxmlformats.org/officeDocument/2006/relationships/image" Target="../media/image47.tiff"/><Relationship Id="rId68" Type="http://schemas.openxmlformats.org/officeDocument/2006/relationships/hyperlink" Target="http://www.aig.com/" TargetMode="External"/><Relationship Id="rId76" Type="http://schemas.openxmlformats.org/officeDocument/2006/relationships/hyperlink" Target="https://www.mentor.com/" TargetMode="External"/><Relationship Id="rId84" Type="http://schemas.openxmlformats.org/officeDocument/2006/relationships/hyperlink" Target="https://www.gov.sg/" TargetMode="External"/><Relationship Id="rId89" Type="http://schemas.openxmlformats.org/officeDocument/2006/relationships/image" Target="../media/image60.png"/><Relationship Id="rId7" Type="http://schemas.openxmlformats.org/officeDocument/2006/relationships/image" Target="../media/image19.wmf"/><Relationship Id="rId71" Type="http://schemas.openxmlformats.org/officeDocument/2006/relationships/image" Target="../media/image51.wmf"/><Relationship Id="rId2" Type="http://schemas.openxmlformats.org/officeDocument/2006/relationships/hyperlink" Target="http://www.baesystems.com/en/home" TargetMode="External"/><Relationship Id="rId16" Type="http://schemas.openxmlformats.org/officeDocument/2006/relationships/hyperlink" Target="https://www.ca.com/us.html" TargetMode="External"/><Relationship Id="rId29" Type="http://schemas.openxmlformats.org/officeDocument/2006/relationships/image" Target="../media/image30.png"/><Relationship Id="rId11" Type="http://schemas.openxmlformats.org/officeDocument/2006/relationships/image" Target="../media/image21.wmf"/><Relationship Id="rId24" Type="http://schemas.openxmlformats.org/officeDocument/2006/relationships/hyperlink" Target="http://www.dreamworksanimation.com/" TargetMode="External"/><Relationship Id="rId32" Type="http://schemas.openxmlformats.org/officeDocument/2006/relationships/hyperlink" Target="https://www.sap.com/index.html" TargetMode="External"/><Relationship Id="rId37" Type="http://schemas.openxmlformats.org/officeDocument/2006/relationships/image" Target="../media/image34.png"/><Relationship Id="rId40" Type="http://schemas.openxmlformats.org/officeDocument/2006/relationships/hyperlink" Target="http://www.polycom.com/" TargetMode="External"/><Relationship Id="rId45" Type="http://schemas.openxmlformats.org/officeDocument/2006/relationships/image" Target="../media/image38.wmf"/><Relationship Id="rId53" Type="http://schemas.openxmlformats.org/officeDocument/2006/relationships/image" Target="../media/image42.png"/><Relationship Id="rId58" Type="http://schemas.openxmlformats.org/officeDocument/2006/relationships/hyperlink" Target="http://www.sandia.gov/" TargetMode="External"/><Relationship Id="rId66" Type="http://schemas.openxmlformats.org/officeDocument/2006/relationships/hyperlink" Target="https://www.bloomberg.com/" TargetMode="External"/><Relationship Id="rId74" Type="http://schemas.openxmlformats.org/officeDocument/2006/relationships/hyperlink" Target="https://www.firstdata.com/en_us/home.html" TargetMode="External"/><Relationship Id="rId79" Type="http://schemas.openxmlformats.org/officeDocument/2006/relationships/image" Target="../media/image55.tiff"/><Relationship Id="rId87" Type="http://schemas.openxmlformats.org/officeDocument/2006/relationships/image" Target="../media/image59.jpeg"/><Relationship Id="rId5" Type="http://schemas.openxmlformats.org/officeDocument/2006/relationships/image" Target="../media/image18.wmf"/><Relationship Id="rId61" Type="http://schemas.openxmlformats.org/officeDocument/2006/relationships/image" Target="../media/image46.png"/><Relationship Id="rId82" Type="http://schemas.openxmlformats.org/officeDocument/2006/relationships/hyperlink" Target="https://www.ge.com/" TargetMode="External"/><Relationship Id="rId90" Type="http://schemas.openxmlformats.org/officeDocument/2006/relationships/hyperlink" Target="https://www.bmw.com/" TargetMode="External"/><Relationship Id="rId19" Type="http://schemas.openxmlformats.org/officeDocument/2006/relationships/image" Target="../media/image25.jpeg"/><Relationship Id="rId14" Type="http://schemas.openxmlformats.org/officeDocument/2006/relationships/hyperlink" Target="https://www.oracle.com/index.html" TargetMode="External"/><Relationship Id="rId22" Type="http://schemas.openxmlformats.org/officeDocument/2006/relationships/hyperlink" Target="http://www.hp.com/country/us/en/welcome.html" TargetMode="External"/><Relationship Id="rId27" Type="http://schemas.openxmlformats.org/officeDocument/2006/relationships/image" Target="../media/image29.jpeg"/><Relationship Id="rId30" Type="http://schemas.openxmlformats.org/officeDocument/2006/relationships/hyperlink" Target="https://www-935.ibm.com/services/us/en/it-services/technical-support-services/index.html" TargetMode="External"/><Relationship Id="rId35" Type="http://schemas.openxmlformats.org/officeDocument/2006/relationships/image" Target="../media/image33.png"/><Relationship Id="rId43" Type="http://schemas.openxmlformats.org/officeDocument/2006/relationships/image" Target="../media/image37.wmf"/><Relationship Id="rId48" Type="http://schemas.openxmlformats.org/officeDocument/2006/relationships/hyperlink" Target="http://www.lg.com/" TargetMode="External"/><Relationship Id="rId56" Type="http://schemas.openxmlformats.org/officeDocument/2006/relationships/hyperlink" Target="http://www.lockheedmartin.com/us.html" TargetMode="External"/><Relationship Id="rId64" Type="http://schemas.openxmlformats.org/officeDocument/2006/relationships/hyperlink" Target="http://www.raytheon.com/" TargetMode="External"/><Relationship Id="rId69" Type="http://schemas.openxmlformats.org/officeDocument/2006/relationships/image" Target="../media/image50.png"/><Relationship Id="rId77" Type="http://schemas.openxmlformats.org/officeDocument/2006/relationships/image" Target="../media/image54.tiff"/><Relationship Id="rId8" Type="http://schemas.openxmlformats.org/officeDocument/2006/relationships/hyperlink" Target="https://www.att.com/" TargetMode="External"/><Relationship Id="rId51" Type="http://schemas.openxmlformats.org/officeDocument/2006/relationships/image" Target="../media/image41.png"/><Relationship Id="rId72" Type="http://schemas.openxmlformats.org/officeDocument/2006/relationships/hyperlink" Target="http://www.kohls.com/" TargetMode="External"/><Relationship Id="rId80" Type="http://schemas.openxmlformats.org/officeDocument/2006/relationships/hyperlink" Target="http://www.cvs.com/" TargetMode="External"/><Relationship Id="rId85" Type="http://schemas.openxmlformats.org/officeDocument/2006/relationships/image" Target="../media/image58.tiff"/><Relationship Id="rId3" Type="http://schemas.openxmlformats.org/officeDocument/2006/relationships/image" Target="../media/image17.png"/><Relationship Id="rId12" Type="http://schemas.openxmlformats.org/officeDocument/2006/relationships/hyperlink" Target="http://www.boeing.com/" TargetMode="External"/><Relationship Id="rId17" Type="http://schemas.openxmlformats.org/officeDocument/2006/relationships/image" Target="../media/image24.png"/><Relationship Id="rId25" Type="http://schemas.openxmlformats.org/officeDocument/2006/relationships/image" Target="../media/image28.gif"/><Relationship Id="rId33" Type="http://schemas.openxmlformats.org/officeDocument/2006/relationships/image" Target="../media/image32.png"/><Relationship Id="rId38" Type="http://schemas.openxmlformats.org/officeDocument/2006/relationships/hyperlink" Target="https://www.home.barclays/" TargetMode="External"/><Relationship Id="rId46" Type="http://schemas.openxmlformats.org/officeDocument/2006/relationships/hyperlink" Target="http://www.disney.com/" TargetMode="External"/><Relationship Id="rId59" Type="http://schemas.openxmlformats.org/officeDocument/2006/relationships/image" Target="../media/image45.png"/><Relationship Id="rId67" Type="http://schemas.openxmlformats.org/officeDocument/2006/relationships/image" Target="../media/image49.png"/><Relationship Id="rId20" Type="http://schemas.openxmlformats.org/officeDocument/2006/relationships/hyperlink" Target="http://www.goldmansachs.com/" TargetMode="External"/><Relationship Id="rId41" Type="http://schemas.openxmlformats.org/officeDocument/2006/relationships/image" Target="../media/image36.png"/><Relationship Id="rId54" Type="http://schemas.openxmlformats.org/officeDocument/2006/relationships/hyperlink" Target="https://www.llnl.gov/" TargetMode="External"/><Relationship Id="rId62" Type="http://schemas.openxmlformats.org/officeDocument/2006/relationships/hyperlink" Target="http://www.navy.mil/" TargetMode="External"/><Relationship Id="rId70" Type="http://schemas.openxmlformats.org/officeDocument/2006/relationships/hyperlink" Target="https://www.sprint.com/" TargetMode="External"/><Relationship Id="rId75" Type="http://schemas.openxmlformats.org/officeDocument/2006/relationships/image" Target="../media/image53.tiff"/><Relationship Id="rId83" Type="http://schemas.openxmlformats.org/officeDocument/2006/relationships/image" Target="../media/image57.tiff"/><Relationship Id="rId88" Type="http://schemas.openxmlformats.org/officeDocument/2006/relationships/hyperlink" Target="https://www.audi.com/" TargetMode="External"/><Relationship Id="rId91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libertymutual.com/" TargetMode="External"/><Relationship Id="rId15" Type="http://schemas.openxmlformats.org/officeDocument/2006/relationships/image" Target="../media/image23.wmf"/><Relationship Id="rId23" Type="http://schemas.openxmlformats.org/officeDocument/2006/relationships/image" Target="../media/image27.jpeg"/><Relationship Id="rId28" Type="http://schemas.openxmlformats.org/officeDocument/2006/relationships/hyperlink" Target="https://www.chevron.com/" TargetMode="External"/><Relationship Id="rId36" Type="http://schemas.openxmlformats.org/officeDocument/2006/relationships/hyperlink" Target="http://www.schneider-electric.com/ww/en/" TargetMode="External"/><Relationship Id="rId49" Type="http://schemas.openxmlformats.org/officeDocument/2006/relationships/image" Target="../media/image40.png"/><Relationship Id="rId57" Type="http://schemas.openxmlformats.org/officeDocument/2006/relationships/image" Target="../media/image44.jpeg"/><Relationship Id="rId10" Type="http://schemas.openxmlformats.org/officeDocument/2006/relationships/hyperlink" Target="https://www.nasa.gov/" TargetMode="External"/><Relationship Id="rId31" Type="http://schemas.openxmlformats.org/officeDocument/2006/relationships/image" Target="../media/image31.jpeg"/><Relationship Id="rId44" Type="http://schemas.openxmlformats.org/officeDocument/2006/relationships/hyperlink" Target="https://www.qualcomm.com/" TargetMode="External"/><Relationship Id="rId52" Type="http://schemas.openxmlformats.org/officeDocument/2006/relationships/hyperlink" Target="https://www.prudential.com/" TargetMode="External"/><Relationship Id="rId60" Type="http://schemas.openxmlformats.org/officeDocument/2006/relationships/hyperlink" Target="http://www.fujitsu.com/" TargetMode="External"/><Relationship Id="rId65" Type="http://schemas.openxmlformats.org/officeDocument/2006/relationships/image" Target="../media/image48.jpeg"/><Relationship Id="rId73" Type="http://schemas.openxmlformats.org/officeDocument/2006/relationships/image" Target="../media/image52.tiff"/><Relationship Id="rId78" Type="http://schemas.openxmlformats.org/officeDocument/2006/relationships/hyperlink" Target="http://www.netapp.com/us/index.aspx" TargetMode="External"/><Relationship Id="rId81" Type="http://schemas.openxmlformats.org/officeDocument/2006/relationships/image" Target="../media/image56.tiff"/><Relationship Id="rId86" Type="http://schemas.openxmlformats.org/officeDocument/2006/relationships/hyperlink" Target="https://www.gm.com/" TargetMode="External"/><Relationship Id="rId4" Type="http://schemas.openxmlformats.org/officeDocument/2006/relationships/hyperlink" Target="https://www.bankofamerica.com/" TargetMode="External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i.juc@roguewave.com" TargetMode="External"/><Relationship Id="rId2" Type="http://schemas.openxmlformats.org/officeDocument/2006/relationships/hyperlink" Target="mailto:scott.mills@roguewave.com" TargetMode="Externa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joind.in/talk/f02c7" TargetMode="Externa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Category:OWASP_Top_Ten_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90078" y="1665680"/>
            <a:ext cx="6466179" cy="3108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67">
                <a:solidFill>
                  <a:srgbClr val="626262"/>
                </a:solidFill>
                <a:latin typeface="+mj-lt"/>
              </a:rPr>
              <a:t>Warp Speed Testing at an Enterprise Level</a:t>
            </a:r>
            <a:br>
              <a:rPr lang="en-US" sz="4667">
                <a:solidFill>
                  <a:srgbClr val="626262"/>
                </a:solidFill>
                <a:latin typeface="+mj-lt"/>
              </a:rPr>
            </a:br>
            <a:r>
              <a:rPr lang="en-US" sz="2800">
                <a:solidFill>
                  <a:srgbClr val="626262"/>
                </a:solidFill>
                <a:latin typeface="+mj-lt"/>
              </a:rPr>
              <a:t>Scott Mills</a:t>
            </a:r>
          </a:p>
          <a:p>
            <a:r>
              <a:rPr lang="en-US" sz="2800">
                <a:solidFill>
                  <a:srgbClr val="626262"/>
                </a:solidFill>
                <a:latin typeface="+mj-lt"/>
              </a:rPr>
              <a:t>Andrei Juc</a:t>
            </a:r>
          </a:p>
          <a:p>
            <a:endParaRPr lang="en-US" sz="4667" i="1">
              <a:solidFill>
                <a:srgbClr val="626262"/>
              </a:solidFill>
              <a:latin typeface="+mj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401923" y="2973570"/>
            <a:ext cx="5975288" cy="4929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6910" indent="-306910" defTabSz="1219170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2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DAE5-DB85-40D4-B151-F112FB75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Andrei Juc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815E3-E369-4BF4-9D32-E141343F0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While not problem solving…</a:t>
            </a:r>
          </a:p>
        </p:txBody>
      </p:sp>
      <p:pic>
        <p:nvPicPr>
          <p:cNvPr id="1026" name="Picture 2" descr="https://scontent.fykz1-1.fna.fbcdn.net/v/t1.15752-9/43141140_262981641224872_1852573231903408128_n.jpg?_nc_cat=108&amp;oh=f63d899946ca1733c8f6dda14f76dffb&amp;oe=5C562203">
            <a:extLst>
              <a:ext uri="{FF2B5EF4-FFF2-40B4-BE49-F238E27FC236}">
                <a16:creationId xmlns:a16="http://schemas.microsoft.com/office/drawing/2014/main" id="{3977E45F-CCC0-4A68-B55C-1FD4CDCF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68" y="2403553"/>
            <a:ext cx="5350936" cy="30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ykz1-1.fna.fbcdn.net/v/t1.15752-9/43207535_248418729181291_6491167989239382016_n.jpg?_nc_cat=101&amp;oh=fe77fbab6924a47bcc5a7560e6a20cff&amp;oe=5C5F3B13">
            <a:extLst>
              <a:ext uri="{FF2B5EF4-FFF2-40B4-BE49-F238E27FC236}">
                <a16:creationId xmlns:a16="http://schemas.microsoft.com/office/drawing/2014/main" id="{5070D2EB-F8E0-4294-9B04-C381D344F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" b="2819"/>
          <a:stretch/>
        </p:blipFill>
        <p:spPr bwMode="auto">
          <a:xfrm>
            <a:off x="1711411" y="1778531"/>
            <a:ext cx="2722795" cy="45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Rogue Wave Software</a:t>
            </a:r>
          </a:p>
        </p:txBody>
      </p:sp>
    </p:spTree>
    <p:extLst>
      <p:ext uri="{BB962C8B-B14F-4D97-AF65-F5344CB8AC3E}">
        <p14:creationId xmlns:p14="http://schemas.microsoft.com/office/powerpoint/2010/main" val="70524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86632-E109-4F22-8E67-6F7F5E47FAAD}"/>
              </a:ext>
            </a:extLst>
          </p:cNvPr>
          <p:cNvSpPr/>
          <p:nvPr/>
        </p:nvSpPr>
        <p:spPr>
          <a:xfrm>
            <a:off x="781735" y="1543371"/>
            <a:ext cx="6898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4B6A6F"/>
                </a:solidFill>
              </a:rPr>
              <a:t>“We help software eat the world faster”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BFB5B85-7C19-420B-89FA-AB01E12FAC3D}"/>
              </a:ext>
            </a:extLst>
          </p:cNvPr>
          <p:cNvSpPr txBox="1">
            <a:spLocks/>
          </p:cNvSpPr>
          <p:nvPr/>
        </p:nvSpPr>
        <p:spPr>
          <a:xfrm>
            <a:off x="781735" y="2139334"/>
            <a:ext cx="6813048" cy="4232048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Our Mission: </a:t>
            </a:r>
            <a:r>
              <a:rPr lang="en-US" sz="1600"/>
              <a:t>We simplify complex software development, improve application quality and security, and shorten cycle times.</a:t>
            </a:r>
            <a:endParaRPr lang="en-US" sz="1600" b="1"/>
          </a:p>
          <a:p>
            <a:r>
              <a:rPr lang="en-US" sz="1600"/>
              <a:t>Founded in 1989</a:t>
            </a:r>
          </a:p>
          <a:p>
            <a:r>
              <a:rPr lang="en-US" sz="1600"/>
              <a:t>Global company, headquartered in Louisville, CO.</a:t>
            </a:r>
          </a:p>
          <a:p>
            <a:pPr lvl="1"/>
            <a:r>
              <a:rPr lang="en-US" sz="1600"/>
              <a:t>400 employees, 13 offices worldwide, 53 patents.</a:t>
            </a:r>
          </a:p>
          <a:p>
            <a:r>
              <a:rPr lang="en-US" sz="1600"/>
              <a:t>Our customers:</a:t>
            </a:r>
          </a:p>
          <a:p>
            <a:pPr lvl="1"/>
            <a:r>
              <a:rPr lang="en-US" sz="1600"/>
              <a:t>Automotive Software Development</a:t>
            </a:r>
          </a:p>
          <a:p>
            <a:pPr lvl="1"/>
            <a:r>
              <a:rPr lang="en-US" sz="1600"/>
              <a:t>Military and Aerospace</a:t>
            </a:r>
          </a:p>
          <a:p>
            <a:pPr lvl="1"/>
            <a:r>
              <a:rPr lang="en-US" sz="1600"/>
              <a:t>Medical Devices and Software</a:t>
            </a:r>
          </a:p>
          <a:p>
            <a:pPr lvl="1"/>
            <a:r>
              <a:rPr lang="en-US" sz="1600"/>
              <a:t>Embedded Software</a:t>
            </a:r>
          </a:p>
          <a:p>
            <a:pPr lvl="1"/>
            <a:r>
              <a:rPr lang="en-US" sz="1600"/>
              <a:t>Mobile and Communications</a:t>
            </a:r>
          </a:p>
          <a:p>
            <a:pPr lvl="1"/>
            <a:r>
              <a:rPr lang="en-US" sz="1600"/>
              <a:t>Game Development</a:t>
            </a:r>
          </a:p>
          <a:p>
            <a:endParaRPr lang="en-US" sz="1600"/>
          </a:p>
          <a:p>
            <a:endParaRPr lang="en-US" sz="1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A4678-456E-44FB-87F5-462936BB4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0" y="108173"/>
            <a:ext cx="6096000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3A51-DBA7-4654-943C-FF19708E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Rogue Wave Customers</a:t>
            </a:r>
          </a:p>
        </p:txBody>
      </p:sp>
      <p:pic>
        <p:nvPicPr>
          <p:cNvPr id="5" name="Picture 4">
            <a:hlinkClick r:id="rId2" tooltip="Visualize command &amp; control system data"/>
            <a:extLst>
              <a:ext uri="{FF2B5EF4-FFF2-40B4-BE49-F238E27FC236}">
                <a16:creationId xmlns:a16="http://schemas.microsoft.com/office/drawing/2014/main" id="{C8CA030E-1837-4196-B031-A3DEAEEAA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03" b="27280"/>
          <a:stretch/>
        </p:blipFill>
        <p:spPr>
          <a:xfrm>
            <a:off x="6323174" y="5237568"/>
            <a:ext cx="1164521" cy="287902"/>
          </a:xfrm>
          <a:prstGeom prst="rect">
            <a:avLst/>
          </a:prstGeom>
        </p:spPr>
      </p:pic>
      <p:pic>
        <p:nvPicPr>
          <p:cNvPr id="6" name="Picture 5" descr="Bank of America.wmf">
            <a:hlinkClick r:id="rId4" tooltip="Consumer analytics"/>
            <a:extLst>
              <a:ext uri="{FF2B5EF4-FFF2-40B4-BE49-F238E27FC236}">
                <a16:creationId xmlns:a16="http://schemas.microsoft.com/office/drawing/2014/main" id="{33963BEE-73C5-42D7-AD7D-0A90DAEC21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5616" y="4933213"/>
            <a:ext cx="1256993" cy="282203"/>
          </a:xfrm>
          <a:prstGeom prst="rect">
            <a:avLst/>
          </a:prstGeom>
        </p:spPr>
      </p:pic>
      <p:pic>
        <p:nvPicPr>
          <p:cNvPr id="7" name="Picture 6" descr="Liberty Mutual.wmf">
            <a:hlinkClick r:id="rId6" tooltip="Internal claims processing application"/>
            <a:extLst>
              <a:ext uri="{FF2B5EF4-FFF2-40B4-BE49-F238E27FC236}">
                <a16:creationId xmlns:a16="http://schemas.microsoft.com/office/drawing/2014/main" id="{37CA4DD3-B555-4BE9-81EE-C42E5985F05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8140" y="3153627"/>
            <a:ext cx="1158782" cy="550745"/>
          </a:xfrm>
          <a:prstGeom prst="rect">
            <a:avLst/>
          </a:prstGeom>
        </p:spPr>
      </p:pic>
      <p:pic>
        <p:nvPicPr>
          <p:cNvPr id="8" name="Picture 7" descr="AT&amp;T (new).wmf">
            <a:hlinkClick r:id="rId8" tooltip="External web app development"/>
            <a:extLst>
              <a:ext uri="{FF2B5EF4-FFF2-40B4-BE49-F238E27FC236}">
                <a16:creationId xmlns:a16="http://schemas.microsoft.com/office/drawing/2014/main" id="{9D09B331-3E67-4E6A-ABBC-E75B83C2AC2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4889" y="3170673"/>
            <a:ext cx="402990" cy="621208"/>
          </a:xfrm>
          <a:prstGeom prst="rect">
            <a:avLst/>
          </a:prstGeom>
        </p:spPr>
      </p:pic>
      <p:pic>
        <p:nvPicPr>
          <p:cNvPr id="9" name="Picture 8" descr="NASA.wmf">
            <a:hlinkClick r:id="rId10" tooltip="Verification &amp; validation of code"/>
            <a:extLst>
              <a:ext uri="{FF2B5EF4-FFF2-40B4-BE49-F238E27FC236}">
                <a16:creationId xmlns:a16="http://schemas.microsoft.com/office/drawing/2014/main" id="{AA109BE2-5609-4B31-8CEC-4BAD7D2C146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3021" y="4946295"/>
            <a:ext cx="755673" cy="210287"/>
          </a:xfrm>
          <a:prstGeom prst="rect">
            <a:avLst/>
          </a:prstGeom>
        </p:spPr>
      </p:pic>
      <p:pic>
        <p:nvPicPr>
          <p:cNvPr id="10" name="Picture 9" descr="Boeing Company 2.wmf">
            <a:hlinkClick r:id="rId12" tooltip="F-22 design process"/>
            <a:extLst>
              <a:ext uri="{FF2B5EF4-FFF2-40B4-BE49-F238E27FC236}">
                <a16:creationId xmlns:a16="http://schemas.microsoft.com/office/drawing/2014/main" id="{4543E757-A149-416D-A07C-F2ED925191A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876" y="4771995"/>
            <a:ext cx="1503883" cy="338485"/>
          </a:xfrm>
          <a:prstGeom prst="rect">
            <a:avLst/>
          </a:prstGeom>
        </p:spPr>
      </p:pic>
      <p:pic>
        <p:nvPicPr>
          <p:cNvPr id="11" name="Picture 10" descr="Oracle.wmf">
            <a:hlinkClick r:id="rId14" tooltip="Memory analysis &amp; debugging"/>
            <a:extLst>
              <a:ext uri="{FF2B5EF4-FFF2-40B4-BE49-F238E27FC236}">
                <a16:creationId xmlns:a16="http://schemas.microsoft.com/office/drawing/2014/main" id="{00CBC507-5DFA-4E4E-86C1-7974CB686649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0823" y="4552761"/>
            <a:ext cx="1301962" cy="169323"/>
          </a:xfrm>
          <a:prstGeom prst="rect">
            <a:avLst/>
          </a:prstGeom>
        </p:spPr>
      </p:pic>
      <p:pic>
        <p:nvPicPr>
          <p:cNvPr id="12" name="Picture 2" descr="http://www.coreblox.com/blog/wp-content/uploads/2008/12/ca_logo.png">
            <a:hlinkClick r:id="rId16" tooltip="Utilize our tier 3/4 OSS architects"/>
            <a:extLst>
              <a:ext uri="{FF2B5EF4-FFF2-40B4-BE49-F238E27FC236}">
                <a16:creationId xmlns:a16="http://schemas.microsoft.com/office/drawing/2014/main" id="{87B5A954-0535-4611-B9C0-27651A75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66807" y="4606210"/>
            <a:ext cx="315458" cy="193474"/>
          </a:xfrm>
          <a:prstGeom prst="rect">
            <a:avLst/>
          </a:prstGeom>
          <a:noFill/>
        </p:spPr>
      </p:pic>
      <p:pic>
        <p:nvPicPr>
          <p:cNvPr id="13" name="Picture 2" descr="http://www.tyg.com.tw/english/images/ir/morganstanley_logo.jpg">
            <a:hlinkClick r:id="rId18" tooltip="Internal trading application"/>
            <a:extLst>
              <a:ext uri="{FF2B5EF4-FFF2-40B4-BE49-F238E27FC236}">
                <a16:creationId xmlns:a16="http://schemas.microsoft.com/office/drawing/2014/main" id="{4970C2B5-391C-4B01-B298-0AAFA9C5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0063" y="3811953"/>
            <a:ext cx="999178" cy="253217"/>
          </a:xfrm>
          <a:prstGeom prst="rect">
            <a:avLst/>
          </a:prstGeom>
          <a:noFill/>
        </p:spPr>
      </p:pic>
      <p:pic>
        <p:nvPicPr>
          <p:cNvPr id="14" name="Picture 4" descr="http://4.bp.blogspot.com/_VoTMOdI9adk/SkUg8_t1ImI/AAAAAAAAGdY/KmqRX9Qf81g/s320/Goldman-Sachs%2520Logo.gif">
            <a:hlinkClick r:id="rId20" tooltip="Trading analysis"/>
            <a:extLst>
              <a:ext uri="{FF2B5EF4-FFF2-40B4-BE49-F238E27FC236}">
                <a16:creationId xmlns:a16="http://schemas.microsoft.com/office/drawing/2014/main" id="{7F6CA3F3-EE67-4697-93B2-01B3E190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515650" y="4452317"/>
            <a:ext cx="354784" cy="353675"/>
          </a:xfrm>
          <a:prstGeom prst="rect">
            <a:avLst/>
          </a:prstGeom>
          <a:noFill/>
        </p:spPr>
      </p:pic>
      <p:pic>
        <p:nvPicPr>
          <p:cNvPr id="15" name="Picture 8" descr="http://insideireland.ie/wp-content/uploads/2011/04/hp_logo_1story.jpg">
            <a:hlinkClick r:id="rId22" tooltip="ActiveMQ support in financial software"/>
            <a:extLst>
              <a:ext uri="{FF2B5EF4-FFF2-40B4-BE49-F238E27FC236}">
                <a16:creationId xmlns:a16="http://schemas.microsoft.com/office/drawing/2014/main" id="{E9F15F6A-F3C2-460E-911B-11AD3F71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816" y="3501095"/>
            <a:ext cx="561529" cy="385991"/>
          </a:xfrm>
          <a:prstGeom prst="rect">
            <a:avLst/>
          </a:prstGeom>
          <a:noFill/>
        </p:spPr>
      </p:pic>
      <p:pic>
        <p:nvPicPr>
          <p:cNvPr id="16" name="Picture 8" descr="http://www.goodlogo.com/images/logos/dreamworks_logo_2678.gif">
            <a:hlinkClick r:id="rId24" tooltip="Debugging animation software"/>
            <a:extLst>
              <a:ext uri="{FF2B5EF4-FFF2-40B4-BE49-F238E27FC236}">
                <a16:creationId xmlns:a16="http://schemas.microsoft.com/office/drawing/2014/main" id="{3A11EE33-4689-44C1-B9CB-D0BBA263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93616" y="4689597"/>
            <a:ext cx="779633" cy="547971"/>
          </a:xfrm>
          <a:prstGeom prst="rect">
            <a:avLst/>
          </a:prstGeom>
          <a:noFill/>
        </p:spPr>
      </p:pic>
      <p:pic>
        <p:nvPicPr>
          <p:cNvPr id="17" name="Picture 16" descr="http://texasenterprise.org/sites/default/files/aramco_logo_new_0.jpg">
            <a:hlinkClick r:id="rId26" tooltip="Exploration &amp; modeling of reservoirs"/>
            <a:extLst>
              <a:ext uri="{FF2B5EF4-FFF2-40B4-BE49-F238E27FC236}">
                <a16:creationId xmlns:a16="http://schemas.microsoft.com/office/drawing/2014/main" id="{76DE3298-39FB-45A6-B5F0-9E1C613A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2563" y="5525470"/>
            <a:ext cx="876420" cy="370288"/>
          </a:xfrm>
          <a:prstGeom prst="rect">
            <a:avLst/>
          </a:prstGeom>
          <a:noFill/>
        </p:spPr>
      </p:pic>
      <p:pic>
        <p:nvPicPr>
          <p:cNvPr id="18" name="Picture 18" descr="http://2.bp.blogspot.com/-DgJVApZrQPk/TbsYTGjo_1I/AAAAAAAARRo/CtZ5xY6WBvY/s1600/chevron_logo17.png">
            <a:hlinkClick r:id="rId28" tooltip="Complex software debugging"/>
            <a:extLst>
              <a:ext uri="{FF2B5EF4-FFF2-40B4-BE49-F238E27FC236}">
                <a16:creationId xmlns:a16="http://schemas.microsoft.com/office/drawing/2014/main" id="{2AED1BD3-9062-4CBB-8208-2EB10016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200558" y="4599407"/>
            <a:ext cx="396551" cy="443471"/>
          </a:xfrm>
          <a:prstGeom prst="rect">
            <a:avLst/>
          </a:prstGeom>
          <a:noFill/>
        </p:spPr>
      </p:pic>
      <p:pic>
        <p:nvPicPr>
          <p:cNvPr id="19" name="Picture 6" descr="http://infoog.com/images/80/IBM%20Logo.jpg">
            <a:hlinkClick r:id="rId30" tooltip="Utilize our tier 3/4 OSS architects"/>
            <a:extLst>
              <a:ext uri="{FF2B5EF4-FFF2-40B4-BE49-F238E27FC236}">
                <a16:creationId xmlns:a16="http://schemas.microsoft.com/office/drawing/2014/main" id="{99BBD5FD-341C-4F7A-B635-BB32822A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53179" y="2963111"/>
            <a:ext cx="810809" cy="361175"/>
          </a:xfrm>
          <a:prstGeom prst="rect">
            <a:avLst/>
          </a:prstGeom>
          <a:noFill/>
        </p:spPr>
      </p:pic>
      <p:pic>
        <p:nvPicPr>
          <p:cNvPr id="20" name="Picture 19">
            <a:hlinkClick r:id="rId32" tooltip="In-memory analytics in SAP HANA"/>
            <a:extLst>
              <a:ext uri="{FF2B5EF4-FFF2-40B4-BE49-F238E27FC236}">
                <a16:creationId xmlns:a16="http://schemas.microsoft.com/office/drawing/2014/main" id="{32F32D15-4431-48FD-B9F4-E283614AD21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07537" y="4799684"/>
            <a:ext cx="920112" cy="368044"/>
          </a:xfrm>
          <a:prstGeom prst="rect">
            <a:avLst/>
          </a:prstGeom>
        </p:spPr>
      </p:pic>
      <p:pic>
        <p:nvPicPr>
          <p:cNvPr id="21" name="Picture 20">
            <a:hlinkClick r:id="rId34" tooltip="Agricultural digital innovation"/>
            <a:extLst>
              <a:ext uri="{FF2B5EF4-FFF2-40B4-BE49-F238E27FC236}">
                <a16:creationId xmlns:a16="http://schemas.microsoft.com/office/drawing/2014/main" id="{DF1B3F5C-96C5-4819-A5B9-D775C2B4BC8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07414" y="3169645"/>
            <a:ext cx="788283" cy="639491"/>
          </a:xfrm>
          <a:prstGeom prst="rect">
            <a:avLst/>
          </a:prstGeom>
        </p:spPr>
      </p:pic>
      <p:pic>
        <p:nvPicPr>
          <p:cNvPr id="22" name="Picture 21">
            <a:hlinkClick r:id="rId36" tooltip="Enforcement of CERT standard"/>
            <a:extLst>
              <a:ext uri="{FF2B5EF4-FFF2-40B4-BE49-F238E27FC236}">
                <a16:creationId xmlns:a16="http://schemas.microsoft.com/office/drawing/2014/main" id="{453C0868-4947-4053-B20C-E89138D4F0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641411" y="4255400"/>
            <a:ext cx="822421" cy="298459"/>
          </a:xfrm>
          <a:prstGeom prst="rect">
            <a:avLst/>
          </a:prstGeom>
        </p:spPr>
      </p:pic>
      <p:pic>
        <p:nvPicPr>
          <p:cNvPr id="23" name="Picture 22">
            <a:hlinkClick r:id="rId38" tooltip="Digital innovation"/>
            <a:extLst>
              <a:ext uri="{FF2B5EF4-FFF2-40B4-BE49-F238E27FC236}">
                <a16:creationId xmlns:a16="http://schemas.microsoft.com/office/drawing/2014/main" id="{4EBCF724-FCB8-4CD5-9517-C247E5DBDD4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63431" y="4199861"/>
            <a:ext cx="967362" cy="182992"/>
          </a:xfrm>
          <a:prstGeom prst="rect">
            <a:avLst/>
          </a:prstGeom>
        </p:spPr>
      </p:pic>
      <p:pic>
        <p:nvPicPr>
          <p:cNvPr id="24" name="Picture 23">
            <a:hlinkClick r:id="rId40" tooltip="Review of app quality &amp; security"/>
            <a:extLst>
              <a:ext uri="{FF2B5EF4-FFF2-40B4-BE49-F238E27FC236}">
                <a16:creationId xmlns:a16="http://schemas.microsoft.com/office/drawing/2014/main" id="{E3B79255-3411-4F8C-BE8B-D40D378D75E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760286" y="5333259"/>
            <a:ext cx="434548" cy="434548"/>
          </a:xfrm>
          <a:prstGeom prst="rect">
            <a:avLst/>
          </a:prstGeom>
        </p:spPr>
      </p:pic>
      <p:pic>
        <p:nvPicPr>
          <p:cNvPr id="25" name="Picture 24" descr="Northrop Grumman darker blue.wmf">
            <a:hlinkClick r:id="rId42" tooltip="Innovative systems, products, &amp; solutions"/>
            <a:extLst>
              <a:ext uri="{FF2B5EF4-FFF2-40B4-BE49-F238E27FC236}">
                <a16:creationId xmlns:a16="http://schemas.microsoft.com/office/drawing/2014/main" id="{9B392DE4-C0A5-40A1-98D4-B7C6DCF643BB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137352" y="5645447"/>
            <a:ext cx="1358642" cy="323895"/>
          </a:xfrm>
          <a:prstGeom prst="rect">
            <a:avLst/>
          </a:prstGeom>
        </p:spPr>
      </p:pic>
      <p:pic>
        <p:nvPicPr>
          <p:cNvPr id="26" name="Picture 25" descr="qualcomm.wmf">
            <a:hlinkClick r:id="rId44" tooltip="Analysis of stacks on hardware"/>
            <a:extLst>
              <a:ext uri="{FF2B5EF4-FFF2-40B4-BE49-F238E27FC236}">
                <a16:creationId xmlns:a16="http://schemas.microsoft.com/office/drawing/2014/main" id="{66133E36-94C4-4D84-9160-2D34E329D070}"/>
              </a:ext>
            </a:extLst>
      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198336" y="4162366"/>
            <a:ext cx="691339" cy="149654"/>
          </a:xfrm>
          <a:prstGeom prst="rect">
            <a:avLst/>
          </a:prstGeom>
        </p:spPr>
      </p:pic>
      <p:pic>
        <p:nvPicPr>
          <p:cNvPr id="27" name="Picture 26">
            <a:hlinkClick r:id="rId46" tooltip="Interactive website applications"/>
            <a:extLst>
              <a:ext uri="{FF2B5EF4-FFF2-40B4-BE49-F238E27FC236}">
                <a16:creationId xmlns:a16="http://schemas.microsoft.com/office/drawing/2014/main" id="{F03D8CC3-8FB8-4787-BF9D-3F418FF357A9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16343" y="4066033"/>
            <a:ext cx="835747" cy="450649"/>
          </a:xfrm>
          <a:prstGeom prst="rect">
            <a:avLst/>
          </a:prstGeom>
        </p:spPr>
      </p:pic>
      <p:pic>
        <p:nvPicPr>
          <p:cNvPr id="28" name="Picture 27">
            <a:hlinkClick r:id="rId48" tooltip="Mobile device platform &amp; standards compliance"/>
            <a:extLst>
              <a:ext uri="{FF2B5EF4-FFF2-40B4-BE49-F238E27FC236}">
                <a16:creationId xmlns:a16="http://schemas.microsoft.com/office/drawing/2014/main" id="{37340898-CB26-44D8-95E1-7CA2FC811B16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97448" y="4961282"/>
            <a:ext cx="469190" cy="469190"/>
          </a:xfrm>
          <a:prstGeom prst="rect">
            <a:avLst/>
          </a:prstGeom>
        </p:spPr>
      </p:pic>
      <p:pic>
        <p:nvPicPr>
          <p:cNvPr id="29" name="Picture 28">
            <a:hlinkClick r:id="rId50" tooltip="Medical device defect detection"/>
            <a:extLst>
              <a:ext uri="{FF2B5EF4-FFF2-40B4-BE49-F238E27FC236}">
                <a16:creationId xmlns:a16="http://schemas.microsoft.com/office/drawing/2014/main" id="{A5D986DA-7A35-4263-A872-8D15B2750087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208956" y="2932185"/>
            <a:ext cx="1098053" cy="177201"/>
          </a:xfrm>
          <a:prstGeom prst="rect">
            <a:avLst/>
          </a:prstGeom>
        </p:spPr>
      </p:pic>
      <p:pic>
        <p:nvPicPr>
          <p:cNvPr id="30" name="Picture 6" descr="http://file.answcdn.com/answ-cld/image/upload/v1/tk/brand_image/b682a4fa/6b49f381cad54f12b81d474620bd7ea0efbc7d3b.png">
            <a:hlinkClick r:id="rId52" tooltip="Databases management of pension schemes"/>
            <a:extLst>
              <a:ext uri="{FF2B5EF4-FFF2-40B4-BE49-F238E27FC236}">
                <a16:creationId xmlns:a16="http://schemas.microsoft.com/office/drawing/2014/main" id="{B8613751-F7D8-4676-A240-C5455528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399" y="3796442"/>
            <a:ext cx="1262993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s://upload.wikimedia.org/wikipedia/commons/thumb/a/ae/LLNL-logo.png/225px-LLNL-logo.png">
            <a:hlinkClick r:id="rId54" tooltip="Debugging support for Department of Energy"/>
            <a:extLst>
              <a:ext uri="{FF2B5EF4-FFF2-40B4-BE49-F238E27FC236}">
                <a16:creationId xmlns:a16="http://schemas.microsoft.com/office/drawing/2014/main" id="{118AC4BF-66E2-4E41-A89F-7B4EC1F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1344" y="5733560"/>
            <a:ext cx="982432" cy="1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http://www.lockheedmartin.com/content/dam/lockheed/data/corporate/photo/general/LM-logo-700.jpg">
            <a:hlinkClick r:id="rId56" tooltip="Data management &amp; collection"/>
            <a:extLst>
              <a:ext uri="{FF2B5EF4-FFF2-40B4-BE49-F238E27FC236}">
                <a16:creationId xmlns:a16="http://schemas.microsoft.com/office/drawing/2014/main" id="{33F86E97-1609-4455-ACBE-3D2E859F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944" y="3897496"/>
            <a:ext cx="1419826" cy="40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https://upload.wikimedia.org/wikipedia/commons/thumb/3/32/Sandia_National_Laboratories_logo.svg/220px-Sandia_National_Laboratories_logo.svg.png">
            <a:hlinkClick r:id="rId58" tooltip="Debugging support for Department of Energy"/>
            <a:extLst>
              <a:ext uri="{FF2B5EF4-FFF2-40B4-BE49-F238E27FC236}">
                <a16:creationId xmlns:a16="http://schemas.microsoft.com/office/drawing/2014/main" id="{36BE40FD-742E-4E70-8570-7779A38F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738" y="5403774"/>
            <a:ext cx="795708" cy="3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6" descr="https://upload.wikimedia.org/wikipedia/commons/thumb/5/53/Fujitsu-Logo.svg/200px-Fujitsu-Logo.svg.png">
            <a:hlinkClick r:id="rId60" tooltip="Scan mission-critical banking apps"/>
            <a:extLst>
              <a:ext uri="{FF2B5EF4-FFF2-40B4-BE49-F238E27FC236}">
                <a16:creationId xmlns:a16="http://schemas.microsoft.com/office/drawing/2014/main" id="{6B5627A1-A6DC-43EA-BEE4-F86F23CF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663" y="3463936"/>
            <a:ext cx="766690" cy="38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hlinkClick r:id="rId62" tooltip="Weather mapping"/>
            <a:extLst>
              <a:ext uri="{FF2B5EF4-FFF2-40B4-BE49-F238E27FC236}">
                <a16:creationId xmlns:a16="http://schemas.microsoft.com/office/drawing/2014/main" id="{52F5858D-2307-4946-BD8E-34B28F6AB59F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958476" y="4528733"/>
            <a:ext cx="404480" cy="404480"/>
          </a:xfrm>
          <a:prstGeom prst="rect">
            <a:avLst/>
          </a:prstGeom>
        </p:spPr>
      </p:pic>
      <p:pic>
        <p:nvPicPr>
          <p:cNvPr id="36" name="Picture 16" descr="http://warsawsecurityforum.org/wp-content/uploads/2015/10/5613f77125b83-Raytheon.jpg">
            <a:hlinkClick r:id="rId64" tooltip="F-22 design process"/>
            <a:extLst>
              <a:ext uri="{FF2B5EF4-FFF2-40B4-BE49-F238E27FC236}">
                <a16:creationId xmlns:a16="http://schemas.microsoft.com/office/drawing/2014/main" id="{38C4DAD5-17E0-47FD-B963-63DEDEA5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694" y="5256933"/>
            <a:ext cx="1009897" cy="2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66" tooltip="Hedge fund trading research app"/>
            <a:extLst>
              <a:ext uri="{FF2B5EF4-FFF2-40B4-BE49-F238E27FC236}">
                <a16:creationId xmlns:a16="http://schemas.microsoft.com/office/drawing/2014/main" id="{B4B780D4-F57A-4123-A61F-C9C396366FEF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9035589" y="3984958"/>
            <a:ext cx="802051" cy="171868"/>
          </a:xfrm>
          <a:prstGeom prst="rect">
            <a:avLst/>
          </a:prstGeom>
        </p:spPr>
      </p:pic>
      <p:pic>
        <p:nvPicPr>
          <p:cNvPr id="38" name="Picture 28" descr="https://www.chill.ie/images/insurance-companies/aig.png">
            <a:hlinkClick r:id="rId68" tooltip="Open source software implementation"/>
            <a:extLst>
              <a:ext uri="{FF2B5EF4-FFF2-40B4-BE49-F238E27FC236}">
                <a16:creationId xmlns:a16="http://schemas.microsoft.com/office/drawing/2014/main" id="{090889AB-D773-4B51-BA38-2DB9E772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8042" y="5590079"/>
            <a:ext cx="576214" cy="3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Sprint v2.wmf">
            <a:hlinkClick r:id="rId70" tooltip="Web app development"/>
            <a:extLst>
              <a:ext uri="{FF2B5EF4-FFF2-40B4-BE49-F238E27FC236}">
                <a16:creationId xmlns:a16="http://schemas.microsoft.com/office/drawing/2014/main" id="{89C5FB51-3FF2-44A3-954B-ED89EB9434A7}"/>
              </a:ext>
            </a:extLst>
          </p:cNvPr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077"/>
          <a:stretch>
            <a:fillRect/>
          </a:stretch>
        </p:blipFill>
        <p:spPr>
          <a:xfrm>
            <a:off x="9249905" y="5585085"/>
            <a:ext cx="689191" cy="251058"/>
          </a:xfrm>
          <a:prstGeom prst="rect">
            <a:avLst/>
          </a:prstGeom>
        </p:spPr>
      </p:pic>
      <p:pic>
        <p:nvPicPr>
          <p:cNvPr id="40" name="Picture 39">
            <a:hlinkClick r:id="rId72" tooltip="OSS initiative partnership"/>
            <a:extLst>
              <a:ext uri="{FF2B5EF4-FFF2-40B4-BE49-F238E27FC236}">
                <a16:creationId xmlns:a16="http://schemas.microsoft.com/office/drawing/2014/main" id="{B37DA5EC-FBA7-4004-A02B-226EC35E6D28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578134" y="5276497"/>
            <a:ext cx="1225443" cy="193620"/>
          </a:xfrm>
          <a:prstGeom prst="rect">
            <a:avLst/>
          </a:prstGeom>
        </p:spPr>
      </p:pic>
      <p:pic>
        <p:nvPicPr>
          <p:cNvPr id="41" name="Picture 40">
            <a:hlinkClick r:id="rId74" tooltip="OSS Support"/>
            <a:extLst>
              <a:ext uri="{FF2B5EF4-FFF2-40B4-BE49-F238E27FC236}">
                <a16:creationId xmlns:a16="http://schemas.microsoft.com/office/drawing/2014/main" id="{B34ED12E-CB50-412F-886A-8DE9D4B2997D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8303665" y="3544074"/>
            <a:ext cx="1610038" cy="378359"/>
          </a:xfrm>
          <a:prstGeom prst="rect">
            <a:avLst/>
          </a:prstGeom>
        </p:spPr>
      </p:pic>
      <p:pic>
        <p:nvPicPr>
          <p:cNvPr id="42" name="Picture 41">
            <a:hlinkClick r:id="rId76" tooltip="Corportate-wide analysis use"/>
            <a:extLst>
              <a:ext uri="{FF2B5EF4-FFF2-40B4-BE49-F238E27FC236}">
                <a16:creationId xmlns:a16="http://schemas.microsoft.com/office/drawing/2014/main" id="{596D036D-D62D-4C27-969D-3EB0F907815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7238259" y="2952117"/>
            <a:ext cx="1358091" cy="516754"/>
          </a:xfrm>
          <a:prstGeom prst="rect">
            <a:avLst/>
          </a:prstGeom>
        </p:spPr>
      </p:pic>
      <p:pic>
        <p:nvPicPr>
          <p:cNvPr id="43" name="Picture 42">
            <a:hlinkClick r:id="rId78" tooltip="Internal web applications"/>
            <a:extLst>
              <a:ext uri="{FF2B5EF4-FFF2-40B4-BE49-F238E27FC236}">
                <a16:creationId xmlns:a16="http://schemas.microsoft.com/office/drawing/2014/main" id="{60A273DC-F927-449D-9006-B5F8486906D8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8674136" y="3048493"/>
            <a:ext cx="1150660" cy="325228"/>
          </a:xfrm>
          <a:prstGeom prst="rect">
            <a:avLst/>
          </a:prstGeom>
        </p:spPr>
      </p:pic>
      <p:pic>
        <p:nvPicPr>
          <p:cNvPr id="44" name="Picture 43">
            <a:hlinkClick r:id="rId80" tooltip="SUSE to CentOS migration"/>
            <a:extLst>
              <a:ext uri="{FF2B5EF4-FFF2-40B4-BE49-F238E27FC236}">
                <a16:creationId xmlns:a16="http://schemas.microsoft.com/office/drawing/2014/main" id="{C6A07549-998A-456A-A120-96188DC0F45D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1381765" y="3045211"/>
            <a:ext cx="1031893" cy="497889"/>
          </a:xfrm>
          <a:prstGeom prst="rect">
            <a:avLst/>
          </a:prstGeom>
        </p:spPr>
      </p:pic>
      <p:pic>
        <p:nvPicPr>
          <p:cNvPr id="45" name="Picture 44">
            <a:hlinkClick r:id="rId82" tooltip="Digital innovation with Predix"/>
            <a:extLst>
              <a:ext uri="{FF2B5EF4-FFF2-40B4-BE49-F238E27FC236}">
                <a16:creationId xmlns:a16="http://schemas.microsoft.com/office/drawing/2014/main" id="{8539F4C7-F1D4-4A07-8AD0-C9FD54FC3008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550497" y="4067620"/>
            <a:ext cx="654694" cy="654694"/>
          </a:xfrm>
          <a:prstGeom prst="rect">
            <a:avLst/>
          </a:prstGeom>
        </p:spPr>
      </p:pic>
      <p:pic>
        <p:nvPicPr>
          <p:cNvPr id="46" name="Picture 45">
            <a:hlinkClick r:id="rId84" tooltip="API management"/>
            <a:extLst>
              <a:ext uri="{FF2B5EF4-FFF2-40B4-BE49-F238E27FC236}">
                <a16:creationId xmlns:a16="http://schemas.microsoft.com/office/drawing/2014/main" id="{5E7FBDBD-B6AC-44C4-82C7-BAA88128DF74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1312172" y="4156826"/>
            <a:ext cx="558713" cy="468111"/>
          </a:xfrm>
          <a:prstGeom prst="rect">
            <a:avLst/>
          </a:prstGeom>
        </p:spPr>
      </p:pic>
      <p:pic>
        <p:nvPicPr>
          <p:cNvPr id="47" name="Picture 46">
            <a:hlinkClick r:id="rId86"/>
            <a:extLst>
              <a:ext uri="{FF2B5EF4-FFF2-40B4-BE49-F238E27FC236}">
                <a16:creationId xmlns:a16="http://schemas.microsoft.com/office/drawing/2014/main" id="{03A7BBC2-57F5-46AC-9B18-77FC7147F34F}"/>
              </a:ext>
            </a:extLst>
          </p:cNvPr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3504622"/>
            <a:ext cx="468000" cy="468000"/>
          </a:xfrm>
          <a:prstGeom prst="rect">
            <a:avLst/>
          </a:prstGeom>
        </p:spPr>
      </p:pic>
      <p:pic>
        <p:nvPicPr>
          <p:cNvPr id="48" name="Picture 47">
            <a:hlinkClick r:id="rId88"/>
            <a:extLst>
              <a:ext uri="{FF2B5EF4-FFF2-40B4-BE49-F238E27FC236}">
                <a16:creationId xmlns:a16="http://schemas.microsoft.com/office/drawing/2014/main" id="{38ED1F62-20AD-4965-8845-0A1D7793115B}"/>
              </a:ext>
            </a:extLst>
          </p:cNvPr>
          <p:cNvPicPr>
            <a:picLocks noChangeAspect="1"/>
          </p:cNvPicPr>
          <p:nvPr/>
        </p:nvPicPr>
        <p:blipFill rotWithShape="1"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6" b="22479"/>
          <a:stretch/>
        </p:blipFill>
        <p:spPr>
          <a:xfrm>
            <a:off x="6038507" y="2971932"/>
            <a:ext cx="1211290" cy="450000"/>
          </a:xfrm>
          <a:prstGeom prst="rect">
            <a:avLst/>
          </a:prstGeom>
        </p:spPr>
      </p:pic>
      <p:pic>
        <p:nvPicPr>
          <p:cNvPr id="49" name="Picture 48">
            <a:hlinkClick r:id="rId90"/>
            <a:extLst>
              <a:ext uri="{FF2B5EF4-FFF2-40B4-BE49-F238E27FC236}">
                <a16:creationId xmlns:a16="http://schemas.microsoft.com/office/drawing/2014/main" id="{85E84AB8-6480-4D5B-B223-7F33BFBD0E4C}"/>
              </a:ext>
            </a:extLst>
          </p:cNvPr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2" y="4144330"/>
            <a:ext cx="540000" cy="540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BE869E5-1671-4805-8239-C54EDDFCBE04}"/>
              </a:ext>
            </a:extLst>
          </p:cNvPr>
          <p:cNvSpPr/>
          <p:nvPr/>
        </p:nvSpPr>
        <p:spPr>
          <a:xfrm>
            <a:off x="1779125" y="1142744"/>
            <a:ext cx="8633750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We ensure the most critical and complex aspects of the entire software lifecycle to support strategic business goals while minimizing risk.</a:t>
            </a:r>
          </a:p>
        </p:txBody>
      </p:sp>
    </p:spTree>
    <p:extLst>
      <p:ext uri="{BB962C8B-B14F-4D97-AF65-F5344CB8AC3E}">
        <p14:creationId xmlns:p14="http://schemas.microsoft.com/office/powerpoint/2010/main" val="51438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AFB916-89A2-4348-A22E-8D1C9FB43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1" y="271931"/>
            <a:ext cx="6077197" cy="5842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CD780-A6E0-4A29-A83C-EE3D99E0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95" y="1739353"/>
            <a:ext cx="1776354" cy="1540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21BD4-7D26-4A9A-86CC-EC9B8D339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96" y="199190"/>
            <a:ext cx="1776353" cy="1540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506CD-29F1-48A4-96E8-31A371412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95" y="3279516"/>
            <a:ext cx="1776354" cy="1540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286433-DA62-4FDA-98A1-25D13EE3D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24" y="4819679"/>
            <a:ext cx="1947096" cy="1540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90427-D626-427F-A1CA-CFC44F54DC18}"/>
              </a:ext>
            </a:extLst>
          </p:cNvPr>
          <p:cNvSpPr txBox="1"/>
          <p:nvPr/>
        </p:nvSpPr>
        <p:spPr>
          <a:xfrm>
            <a:off x="886239" y="2049118"/>
            <a:ext cx="8270184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Continuous Static Code Analysis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Calibri"/>
              </a:rPr>
              <a:t>Find defects early!</a:t>
            </a:r>
            <a:endParaRPr lang="en-US" sz="2400" b="1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Web-based portal for reporting and analyzing results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Ability to be built into your Continuous Integration process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Very popular with mission critical industries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Allows customers to meet industry standards </a:t>
            </a:r>
            <a:endParaRPr lang="en-US" sz="2400">
              <a:latin typeface="Calibri"/>
              <a:cs typeface="Calibri"/>
            </a:endParaRPr>
          </a:p>
        </p:txBody>
      </p:sp>
      <p:pic>
        <p:nvPicPr>
          <p:cNvPr id="4" name="Graphic 3" descr="Right Pointing Backhand Index ">
            <a:extLst>
              <a:ext uri="{FF2B5EF4-FFF2-40B4-BE49-F238E27FC236}">
                <a16:creationId xmlns:a16="http://schemas.microsoft.com/office/drawing/2014/main" id="{2901B5E7-F195-4814-B9F0-093730C5B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0205" y="1808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/>
              <a:t>The Problem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8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at scale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Requirements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Reliable, repeatable and timely test results</a:t>
            </a:r>
          </a:p>
          <a:p>
            <a:r>
              <a:rPr lang="en-US" sz="2800"/>
              <a:t>Easy to reproduce/verify test results with high level of confidence</a:t>
            </a:r>
          </a:p>
          <a:p>
            <a:r>
              <a:rPr lang="en-US" sz="2800"/>
              <a:t>Scalable</a:t>
            </a:r>
          </a:p>
          <a:p>
            <a:r>
              <a:rPr lang="en-US" sz="2800"/>
              <a:t>Highly dynamic</a:t>
            </a:r>
          </a:p>
          <a:p>
            <a:r>
              <a:rPr lang="en-US" sz="2800"/>
              <a:t>Easy to maintain</a:t>
            </a:r>
          </a:p>
        </p:txBody>
      </p:sp>
      <p:pic>
        <p:nvPicPr>
          <p:cNvPr id="4" name="Graphic 3" descr="Upward trend">
            <a:extLst>
              <a:ext uri="{FF2B5EF4-FFF2-40B4-BE49-F238E27FC236}">
                <a16:creationId xmlns:a16="http://schemas.microsoft.com/office/drawing/2014/main" id="{D2512E2F-FF8F-4A20-94D1-8E85B80B8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3573" y="3054822"/>
            <a:ext cx="914400" cy="914400"/>
          </a:xfrm>
          <a:prstGeom prst="rect">
            <a:avLst/>
          </a:prstGeom>
        </p:spPr>
      </p:pic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E50AFFFE-9EED-4DA1-9B81-39908E44C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12519" y="2502243"/>
            <a:ext cx="914400" cy="914400"/>
          </a:xfrm>
          <a:prstGeom prst="rect">
            <a:avLst/>
          </a:prstGeom>
        </p:spPr>
      </p:pic>
      <p:pic>
        <p:nvPicPr>
          <p:cNvPr id="14" name="Graphic 13" descr="Pocket knife">
            <a:extLst>
              <a:ext uri="{FF2B5EF4-FFF2-40B4-BE49-F238E27FC236}">
                <a16:creationId xmlns:a16="http://schemas.microsoft.com/office/drawing/2014/main" id="{977D212D-CCDF-46DD-B5E2-4F4159A56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3539871" y="3677132"/>
            <a:ext cx="914400" cy="914400"/>
          </a:xfrm>
          <a:prstGeom prst="rect">
            <a:avLst/>
          </a:prstGeom>
        </p:spPr>
      </p:pic>
      <p:pic>
        <p:nvPicPr>
          <p:cNvPr id="17" name="Graphic 16" descr="Tools">
            <a:extLst>
              <a:ext uri="{FF2B5EF4-FFF2-40B4-BE49-F238E27FC236}">
                <a16:creationId xmlns:a16="http://schemas.microsoft.com/office/drawing/2014/main" id="{ACF534D5-A601-4236-B1F4-05EF883DA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8725" y="4442066"/>
            <a:ext cx="914400" cy="914400"/>
          </a:xfrm>
          <a:prstGeom prst="rect">
            <a:avLst/>
          </a:prstGeom>
        </p:spPr>
      </p:pic>
      <p:pic>
        <p:nvPicPr>
          <p:cNvPr id="23" name="Graphic 22" descr="Gauge">
            <a:extLst>
              <a:ext uri="{FF2B5EF4-FFF2-40B4-BE49-F238E27FC236}">
                <a16:creationId xmlns:a16="http://schemas.microsoft.com/office/drawing/2014/main" id="{4CE2CE61-D0DB-4E14-A404-85DFACDD80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2163" y="1778531"/>
            <a:ext cx="914400" cy="914400"/>
          </a:xfrm>
          <a:prstGeom prst="rect">
            <a:avLst/>
          </a:prstGeom>
        </p:spPr>
      </p:pic>
      <p:pic>
        <p:nvPicPr>
          <p:cNvPr id="25" name="Graphic 24" descr="Bullseye">
            <a:extLst>
              <a:ext uri="{FF2B5EF4-FFF2-40B4-BE49-F238E27FC236}">
                <a16:creationId xmlns:a16="http://schemas.microsoft.com/office/drawing/2014/main" id="{B76C2600-E746-4E17-83D2-D3491AC1D8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92537" y="1778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Challenge</a:t>
            </a:r>
          </a:p>
        </p:txBody>
      </p:sp>
    </p:spTree>
    <p:extLst>
      <p:ext uri="{BB962C8B-B14F-4D97-AF65-F5344CB8AC3E}">
        <p14:creationId xmlns:p14="http://schemas.microsoft.com/office/powerpoint/2010/main" val="340097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9C23-99B9-40C7-8E7F-4D402963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early beginnings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EC65-EDA2-4493-BDC4-77569FCA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Test Lab filled with physical machines</a:t>
            </a:r>
          </a:p>
          <a:p>
            <a:r>
              <a:rPr lang="en-US"/>
              <a:t>Maintenance nightmare</a:t>
            </a:r>
          </a:p>
          <a:p>
            <a:r>
              <a:rPr lang="en-US"/>
              <a:t>Every machine is slightly different</a:t>
            </a:r>
          </a:p>
          <a:p>
            <a:pPr lvl="1"/>
            <a:r>
              <a:rPr lang="en-US"/>
              <a:t>Hard to replicate and pin down test failure causes</a:t>
            </a:r>
          </a:p>
          <a:p>
            <a:r>
              <a:rPr lang="en-US"/>
              <a:t>“Dirty” environment</a:t>
            </a:r>
          </a:p>
          <a:p>
            <a:r>
              <a:rPr lang="en-US"/>
              <a:t>Long execution time (18 hours per machine per run)</a:t>
            </a:r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EC126-F549-47AE-9F39-B69D43A16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Let’s get physical!</a:t>
            </a:r>
          </a:p>
        </p:txBody>
      </p:sp>
      <p:pic>
        <p:nvPicPr>
          <p:cNvPr id="6" name="Graphic 5" descr="Baby">
            <a:extLst>
              <a:ext uri="{FF2B5EF4-FFF2-40B4-BE49-F238E27FC236}">
                <a16:creationId xmlns:a16="http://schemas.microsoft.com/office/drawing/2014/main" id="{4B5F4047-9EC1-4CE3-85E1-931BA5E03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7397" y="1778531"/>
            <a:ext cx="2259539" cy="22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5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Evolution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VMWare and Jenkins</a:t>
            </a:r>
          </a:p>
          <a:p>
            <a:pPr marL="306705" indent="-306705"/>
            <a:r>
              <a:rPr lang="en-US"/>
              <a:t>Easier to maintain</a:t>
            </a:r>
          </a:p>
          <a:p>
            <a:pPr marL="306705" indent="-306705"/>
            <a:r>
              <a:rPr lang="en-US"/>
              <a:t>Pooled resources</a:t>
            </a:r>
          </a:p>
          <a:p>
            <a:pPr marL="306705" indent="-306705"/>
            <a:r>
              <a:rPr lang="en-US"/>
              <a:t>Template functionality helps with machine continuity </a:t>
            </a:r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Virtually first steps!</a:t>
            </a:r>
          </a:p>
        </p:txBody>
      </p:sp>
      <p:pic>
        <p:nvPicPr>
          <p:cNvPr id="5" name="Graphic 4" descr="Baby Crawling">
            <a:extLst>
              <a:ext uri="{FF2B5EF4-FFF2-40B4-BE49-F238E27FC236}">
                <a16:creationId xmlns:a16="http://schemas.microsoft.com/office/drawing/2014/main" id="{6F1DEB35-D1A5-4EC7-9005-0FF02441F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1969" y="1468109"/>
            <a:ext cx="1960891" cy="19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23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Stunted growth…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Limited scalability with VMs</a:t>
            </a:r>
          </a:p>
          <a:p>
            <a:pPr marL="1062355" lvl="1" indent="-302260"/>
            <a:r>
              <a:rPr lang="en-US"/>
              <a:t>"We're giving her all she's got!"</a:t>
            </a:r>
          </a:p>
          <a:p>
            <a:pPr marL="306705" indent="-306705"/>
            <a:r>
              <a:rPr lang="en-US"/>
              <a:t>"Dirty" machines</a:t>
            </a:r>
          </a:p>
          <a:p>
            <a:pPr marL="306705" indent="-306705"/>
            <a:r>
              <a:rPr lang="en-US"/>
              <a:t>Test all the things!!</a:t>
            </a:r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The terrible twos</a:t>
            </a:r>
          </a:p>
        </p:txBody>
      </p:sp>
      <p:pic>
        <p:nvPicPr>
          <p:cNvPr id="7" name="Graphic 6" descr="Diaper change">
            <a:extLst>
              <a:ext uri="{FF2B5EF4-FFF2-40B4-BE49-F238E27FC236}">
                <a16:creationId xmlns:a16="http://schemas.microsoft.com/office/drawing/2014/main" id="{A5423375-FC1B-4EB8-9CD3-D3294E0EB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6263" y="1413231"/>
            <a:ext cx="3263801" cy="32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What about this Docker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 sz="2800"/>
              <a:t>Containerization software</a:t>
            </a:r>
          </a:p>
          <a:p>
            <a:pPr marL="306705" indent="-306705"/>
            <a:r>
              <a:rPr lang="en-US" sz="2800"/>
              <a:t>Uses resource isolation features of Linux in order to allow isolated OS's to run on a single machine at once.</a:t>
            </a:r>
          </a:p>
          <a:p>
            <a:pPr marL="306705" indent="-306705"/>
            <a:r>
              <a:rPr lang="en-US" sz="2800"/>
              <a:t>Unlike VMs, Docker containers share the host OS kernel.</a:t>
            </a:r>
          </a:p>
          <a:p>
            <a:pPr marL="306705" indent="-306705"/>
            <a:r>
              <a:rPr lang="en-US" sz="2800"/>
              <a:t>Capture, store and replicate OS state</a:t>
            </a:r>
          </a:p>
          <a:p>
            <a:pPr marL="306705" indent="-306705"/>
            <a:r>
              <a:rPr lang="en-US" sz="2800"/>
              <a:t>Images and containers and </a:t>
            </a:r>
            <a:r>
              <a:rPr lang="en-US" sz="2800" err="1"/>
              <a:t>Dockerfiles</a:t>
            </a:r>
            <a:r>
              <a:rPr lang="en-US" sz="2800"/>
              <a:t>! Oh, my!</a:t>
            </a:r>
          </a:p>
          <a:p>
            <a:pPr marL="306705" indent="-306705"/>
            <a:endParaRPr lang="en-US" sz="2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Docker 101</a:t>
            </a:r>
          </a:p>
        </p:txBody>
      </p:sp>
    </p:spTree>
    <p:extLst>
      <p:ext uri="{BB962C8B-B14F-4D97-AF65-F5344CB8AC3E}">
        <p14:creationId xmlns:p14="http://schemas.microsoft.com/office/powerpoint/2010/main" val="116624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What about this Docker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Images to share with testers and developers</a:t>
            </a:r>
          </a:p>
          <a:p>
            <a:pPr marL="306705" indent="-306705"/>
            <a:r>
              <a:rPr lang="en-US"/>
              <a:t>Clean machine image for every test execution</a:t>
            </a:r>
          </a:p>
          <a:p>
            <a:pPr marL="306705" indent="-306705"/>
            <a:r>
              <a:rPr lang="en-US"/>
              <a:t>Reliable, repeatable results</a:t>
            </a:r>
          </a:p>
          <a:p>
            <a:pPr marL="306705" indent="-306705"/>
            <a:r>
              <a:rPr lang="en-US"/>
              <a:t>More scalability</a:t>
            </a:r>
          </a:p>
          <a:p>
            <a:pPr marL="306705" indent="-306705"/>
            <a:endParaRPr lang="en-US"/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The good</a:t>
            </a:r>
            <a:r>
              <a:rPr lang="en-US" sz="3100">
                <a:latin typeface="Open Sans Semibold"/>
              </a:rPr>
              <a:t>!</a:t>
            </a:r>
            <a:r>
              <a:rPr lang="en-US">
                <a:latin typeface="Open Sans Semibold"/>
              </a:rPr>
              <a:t>☺</a:t>
            </a:r>
          </a:p>
        </p:txBody>
      </p:sp>
    </p:spTree>
    <p:extLst>
      <p:ext uri="{BB962C8B-B14F-4D97-AF65-F5344CB8AC3E}">
        <p14:creationId xmlns:p14="http://schemas.microsoft.com/office/powerpoint/2010/main" val="252153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4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What about this Docker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06705" indent="-306705"/>
            <a:r>
              <a:rPr lang="en-US"/>
              <a:t>Scalable to a point, limited # of hosts</a:t>
            </a:r>
          </a:p>
          <a:p>
            <a:pPr marL="1062355" lvl="1" indent="-302260"/>
            <a:r>
              <a:rPr lang="en-US"/>
              <a:t>CPU thermal throttling</a:t>
            </a:r>
          </a:p>
          <a:p>
            <a:pPr marL="1062355" lvl="1" indent="-302260"/>
            <a:r>
              <a:rPr lang="en-US"/>
              <a:t>Hardware degradation</a:t>
            </a:r>
          </a:p>
          <a:p>
            <a:pPr marL="306705" indent="-306705"/>
            <a:r>
              <a:rPr lang="en-US"/>
              <a:t>Lost logs of test execution (don't blame Docker!)</a:t>
            </a:r>
          </a:p>
          <a:p>
            <a:pPr marL="306705" indent="-306705"/>
            <a:r>
              <a:rPr lang="en-US"/>
              <a:t>Environment overhead</a:t>
            </a:r>
          </a:p>
          <a:p>
            <a:pPr marL="760095" lvl="1" indent="0">
              <a:buNone/>
            </a:pPr>
            <a:br>
              <a:rPr lang="en-US"/>
            </a:br>
            <a:endParaRPr lang="en-US"/>
          </a:p>
          <a:p>
            <a:pPr marL="306705" indent="-306705"/>
            <a:endParaRPr lang="en-US"/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The not so good ☹</a:t>
            </a:r>
          </a:p>
        </p:txBody>
      </p:sp>
    </p:spTree>
    <p:extLst>
      <p:ext uri="{BB962C8B-B14F-4D97-AF65-F5344CB8AC3E}">
        <p14:creationId xmlns:p14="http://schemas.microsoft.com/office/powerpoint/2010/main" val="90271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4" grpI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What about this Docker thing?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How can we reap the benefits of the system and make it scalable?</a:t>
            </a:r>
          </a:p>
          <a:p>
            <a:pPr marL="306705" indent="-306705"/>
            <a:r>
              <a:rPr lang="en-US"/>
              <a:t>And remember, TEST ALL THE THINGS!!!</a:t>
            </a:r>
          </a:p>
          <a:p>
            <a:pPr marL="760095" lvl="1" indent="0">
              <a:buNone/>
            </a:pPr>
            <a:br>
              <a:rPr lang="en-US"/>
            </a:br>
            <a:endParaRPr lang="en-US"/>
          </a:p>
          <a:p>
            <a:pPr marL="306705" indent="-306705"/>
            <a:endParaRPr lang="en-US"/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But this Docker shows a LOT of promise!</a:t>
            </a:r>
          </a:p>
        </p:txBody>
      </p:sp>
    </p:spTree>
    <p:extLst>
      <p:ext uri="{BB962C8B-B14F-4D97-AF65-F5344CB8AC3E}">
        <p14:creationId xmlns:p14="http://schemas.microsoft.com/office/powerpoint/2010/main" val="12924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/>
              <a:t>The </a:t>
            </a:r>
            <a:r>
              <a:rPr lang="en-US" sz="5300" strike="sngStrike"/>
              <a:t>Solution</a:t>
            </a:r>
            <a:r>
              <a:rPr lang="en-US" sz="5300"/>
              <a:t> Future!</a:t>
            </a:r>
            <a:endParaRPr lang="en-US" sz="5300" strike="sngStrike"/>
          </a:p>
        </p:txBody>
      </p:sp>
    </p:spTree>
    <p:extLst>
      <p:ext uri="{BB962C8B-B14F-4D97-AF65-F5344CB8AC3E}">
        <p14:creationId xmlns:p14="http://schemas.microsoft.com/office/powerpoint/2010/main" val="387849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Introducing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06705" indent="-306705"/>
            <a:r>
              <a:rPr lang="en-US"/>
              <a:t>Essentially unlimited resources</a:t>
            </a:r>
          </a:p>
          <a:p>
            <a:pPr marL="306705" indent="-306705"/>
            <a:r>
              <a:rPr lang="en-US"/>
              <a:t>Very scalable</a:t>
            </a:r>
          </a:p>
          <a:p>
            <a:pPr marL="306705" indent="-306705"/>
            <a:r>
              <a:rPr lang="en-US"/>
              <a:t>No more hardware woes</a:t>
            </a:r>
          </a:p>
          <a:p>
            <a:pPr marL="306705" indent="-306705"/>
            <a:r>
              <a:rPr lang="en-US"/>
              <a:t>On-demand resources</a:t>
            </a:r>
          </a:p>
          <a:p>
            <a:pPr marL="306705" indent="-306705"/>
            <a:r>
              <a:rPr lang="en-US"/>
              <a:t>Tools</a:t>
            </a:r>
          </a:p>
          <a:p>
            <a:pPr marL="1061720" lvl="1" indent="-306705"/>
            <a:r>
              <a:rPr lang="en-US"/>
              <a:t>So many tools…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Resources as far as the eye can see…</a:t>
            </a:r>
          </a:p>
        </p:txBody>
      </p:sp>
    </p:spTree>
    <p:extLst>
      <p:ext uri="{BB962C8B-B14F-4D97-AF65-F5344CB8AC3E}">
        <p14:creationId xmlns:p14="http://schemas.microsoft.com/office/powerpoint/2010/main" val="278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7677-8DEE-468B-AE70-0CD756AA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Amazon Elastic Compute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C93E-FE08-4BF7-B9EF-D6373E40D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 sz="2400"/>
              <a:t>Amazon Machine Images</a:t>
            </a:r>
            <a:endParaRPr lang="en-US"/>
          </a:p>
          <a:p>
            <a:pPr marL="306705" indent="-306705"/>
            <a:r>
              <a:rPr lang="en-US" sz="2400"/>
              <a:t>Preconfigured services, service optimized images or a blank canvas</a:t>
            </a:r>
          </a:p>
          <a:p>
            <a:pPr marL="306705" indent="-306705"/>
            <a:r>
              <a:rPr lang="en-US" sz="2400"/>
              <a:t>Elastic Container Service optimized AMIs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D0D5A-4835-40C8-A76B-62091CACFB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Turning dreams into reality!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BA445-EF3D-4665-9198-4CB3B700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29" y="3517596"/>
            <a:ext cx="7800398" cy="2785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1116A-DB86-43BE-8249-E26F797A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859" y="3895737"/>
            <a:ext cx="2050103" cy="9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5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 fontScale="90000"/>
          </a:bodyPr>
          <a:lstStyle/>
          <a:p>
            <a:r>
              <a:rPr lang="en-US" sz="4650"/>
              <a:t>Amazon Elastic Container Registry (ECR)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Docker container registry for storage and deployment</a:t>
            </a:r>
          </a:p>
          <a:p>
            <a:pPr marL="306705" indent="-306705"/>
            <a:r>
              <a:rPr lang="en-US"/>
              <a:t>Used everywhere in our build and test automation</a:t>
            </a:r>
          </a:p>
          <a:p>
            <a:pPr marL="306705" indent="-306705"/>
            <a:r>
              <a:rPr lang="en-US"/>
              <a:t>Images updated nightly with latest build</a:t>
            </a:r>
          </a:p>
          <a:p>
            <a:pPr marL="306705" indent="-306705"/>
            <a:r>
              <a:rPr lang="en-US"/>
              <a:t>Allows developers and testers to use the same images used in building and testing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Essential part of our infrastructure!</a:t>
            </a:r>
          </a:p>
        </p:txBody>
      </p:sp>
    </p:spTree>
    <p:extLst>
      <p:ext uri="{BB962C8B-B14F-4D97-AF65-F5344CB8AC3E}">
        <p14:creationId xmlns:p14="http://schemas.microsoft.com/office/powerpoint/2010/main" val="9552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 fontScale="90000"/>
          </a:bodyPr>
          <a:lstStyle/>
          <a:p>
            <a:r>
              <a:rPr lang="en-US" sz="4650"/>
              <a:t>Amazon Elastic Container Registry (ECR)</a:t>
            </a:r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0805BA2-884F-4903-9A46-F290A7D0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66" y="1288002"/>
            <a:ext cx="11448849" cy="403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1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are we covering in this session?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20FD-399F-4919-BB10-7818E0FF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1139996"/>
            <a:ext cx="10515600" cy="3811109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About us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About Rogue Wave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The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The challenge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The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AWS Tips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Jenkins plugins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What’s next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Closing thoughts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B43EF-1A29-4D2F-91DE-C709D466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826524" y="338670"/>
            <a:ext cx="5411301" cy="68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8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 fontScale="90000"/>
          </a:bodyPr>
          <a:lstStyle/>
          <a:p>
            <a:r>
              <a:rPr lang="en-US" sz="4650"/>
              <a:t>Amazon Elastic Container Registry (ECR)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2E2B5E7-E931-421F-A04D-42DFF8C88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102" y="1027804"/>
            <a:ext cx="7598097" cy="5103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93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 fontScale="90000"/>
          </a:bodyPr>
          <a:lstStyle/>
          <a:p>
            <a:r>
              <a:rPr lang="en-US" sz="4650"/>
              <a:t>Amazon Elastic Container Registry (ECR)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/>
              <a:t>echo "Logging in to docker registry..."</a:t>
            </a:r>
          </a:p>
          <a:p>
            <a:pPr marL="0" indent="0">
              <a:buNone/>
            </a:pPr>
            <a:r>
              <a:rPr lang="en-US" sz="1600"/>
              <a:t>export AWS_ACCESS_KEY_ID=&lt;key&gt;</a:t>
            </a:r>
          </a:p>
          <a:p>
            <a:pPr marL="0" indent="0">
              <a:buNone/>
            </a:pPr>
            <a:r>
              <a:rPr lang="en-US" sz="1600"/>
              <a:t>export AWS_SECRET_ACCESS_KEY=&lt;key&gt;</a:t>
            </a:r>
          </a:p>
          <a:p>
            <a:pPr marL="0" indent="0">
              <a:buNone/>
            </a:pPr>
            <a:r>
              <a:rPr lang="en-US" sz="1600"/>
              <a:t>export AWS_DEFAULT_REGION=&lt;region&gt;</a:t>
            </a:r>
          </a:p>
          <a:p>
            <a:pPr marL="306705" indent="-306705">
              <a:buNone/>
            </a:pPr>
            <a:r>
              <a:rPr lang="en-US" sz="1600"/>
              <a:t>/</a:t>
            </a:r>
            <a:r>
              <a:rPr lang="en-US" sz="1600" err="1"/>
              <a:t>usr</a:t>
            </a:r>
            <a:r>
              <a:rPr lang="en-US" sz="1600"/>
              <a:t>/local/bin/</a:t>
            </a:r>
            <a:r>
              <a:rPr lang="en-US" sz="1600" err="1"/>
              <a:t>aws</a:t>
            </a:r>
            <a:r>
              <a:rPr lang="en-US" sz="1600"/>
              <a:t> </a:t>
            </a:r>
            <a:r>
              <a:rPr lang="en-US" sz="1600" err="1"/>
              <a:t>ecr</a:t>
            </a:r>
            <a:r>
              <a:rPr lang="en-US" sz="1600"/>
              <a:t> get-login --no-include-email --region &lt;region&gt;</a:t>
            </a:r>
            <a:endParaRPr lang="en-US"/>
          </a:p>
          <a:p>
            <a:pPr marL="306705" indent="-306705">
              <a:buNone/>
            </a:pPr>
            <a:r>
              <a:rPr lang="en-US" sz="1600"/>
              <a:t>environment="-e SUITE_NAME=$SUITE_NAME -e RELEASE=$RELEASE -e USE_COMPILER=$CC \</a:t>
            </a:r>
            <a:br>
              <a:rPr lang="en-US" sz="1600"/>
            </a:br>
            <a:r>
              <a:rPr lang="en-US" sz="1600"/>
              <a:t>–e release=$RELEASE  -v /</a:t>
            </a:r>
            <a:r>
              <a:rPr lang="en-US" sz="1600" err="1"/>
              <a:t>sharedbuild</a:t>
            </a:r>
            <a:r>
              <a:rPr lang="en-US" sz="1600"/>
              <a:t>:/</a:t>
            </a:r>
            <a:r>
              <a:rPr lang="en-US" sz="1600" err="1"/>
              <a:t>sharedbuild</a:t>
            </a:r>
            <a:r>
              <a:rPr lang="en-US" sz="1600"/>
              <a:t> -p 8080:8080 \</a:t>
            </a:r>
            <a:endParaRPr lang="en-US" sz="3500"/>
          </a:p>
          <a:p>
            <a:pPr marL="306705" indent="-306705">
              <a:buNone/>
            </a:pPr>
            <a:r>
              <a:rPr lang="en-US" sz="1600"/>
              <a:t>      --</a:t>
            </a:r>
            <a:r>
              <a:rPr lang="en-US" sz="1600" err="1"/>
              <a:t>entrypoint</a:t>
            </a:r>
            <a:r>
              <a:rPr lang="en-US" sz="1600"/>
              <a:t> /sharedbuild/utils/run_scripts.sh "</a:t>
            </a:r>
            <a:endParaRPr lang="en-US"/>
          </a:p>
          <a:p>
            <a:pPr marL="306705" indent="-306705">
              <a:buNone/>
            </a:pPr>
            <a:r>
              <a:rPr lang="en-US" sz="1600"/>
              <a:t>docker pull &lt;</a:t>
            </a:r>
            <a:r>
              <a:rPr lang="en-US" sz="1600" err="1"/>
              <a:t>ecr-url</a:t>
            </a:r>
            <a:r>
              <a:rPr lang="en-US" sz="1600"/>
              <a:t>&gt;.amazonaws.com/$image:$</a:t>
            </a:r>
            <a:r>
              <a:rPr lang="en-US" sz="1600" err="1"/>
              <a:t>build_type</a:t>
            </a:r>
            <a:r>
              <a:rPr lang="en-US" sz="1600"/>
              <a:t>  #For example: ubuntu18:nightly</a:t>
            </a:r>
            <a:endParaRPr lang="en-US"/>
          </a:p>
          <a:p>
            <a:pPr marL="306705" indent="-306705">
              <a:buNone/>
            </a:pPr>
            <a:r>
              <a:rPr lang="en-US" sz="1600"/>
              <a:t>docker run -</a:t>
            </a:r>
            <a:r>
              <a:rPr lang="en-US" sz="1600" err="1"/>
              <a:t>i</a:t>
            </a:r>
            <a:r>
              <a:rPr lang="en-US" sz="1600"/>
              <a:t> $environment &lt;</a:t>
            </a:r>
            <a:r>
              <a:rPr lang="en-US" sz="1600" err="1"/>
              <a:t>ecr-url</a:t>
            </a:r>
            <a:r>
              <a:rPr lang="en-US" sz="1600"/>
              <a:t>&gt;.amazonaws.com/$image:$</a:t>
            </a:r>
            <a:r>
              <a:rPr lang="en-US" sz="1600" err="1"/>
              <a:t>build_type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Accessing ECR images from our Jenkins test jobs</a:t>
            </a:r>
          </a:p>
        </p:txBody>
      </p:sp>
    </p:spTree>
    <p:extLst>
      <p:ext uri="{BB962C8B-B14F-4D97-AF65-F5344CB8AC3E}">
        <p14:creationId xmlns:p14="http://schemas.microsoft.com/office/powerpoint/2010/main" val="194192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AWS Tips</a:t>
            </a:r>
          </a:p>
        </p:txBody>
      </p:sp>
    </p:spTree>
    <p:extLst>
      <p:ext uri="{BB962C8B-B14F-4D97-AF65-F5344CB8AC3E}">
        <p14:creationId xmlns:p14="http://schemas.microsoft.com/office/powerpoint/2010/main" val="1209869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/>
          </a:bodyPr>
          <a:lstStyle/>
          <a:p>
            <a:r>
              <a:rPr lang="en-US"/>
              <a:t>Mind the firehose!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Start small and work your way up.</a:t>
            </a:r>
          </a:p>
          <a:p>
            <a:pPr marL="306705" indent="-306705"/>
            <a:r>
              <a:rPr lang="en-US"/>
              <a:t>Sometimes it's better to stay lightweight</a:t>
            </a:r>
          </a:p>
          <a:p>
            <a:pPr marL="306705" indent="-306705"/>
            <a:r>
              <a:rPr lang="en-US"/>
              <a:t>AWS offers a lot of tools, all great under the right application, but some more cumbersome than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AWS Offers </a:t>
            </a:r>
            <a:r>
              <a:rPr lang="en-US" b="1"/>
              <a:t>many</a:t>
            </a:r>
            <a:r>
              <a:rPr lang="en-US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94486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5C27-2257-4C85-AD08-A8044E29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Keep a good balance of AMIs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8CA8-B420-430E-B376-E7695DB5E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Avoid homebrew AMIs as much as possible</a:t>
            </a:r>
          </a:p>
          <a:p>
            <a:pPr marL="306705" indent="-306705"/>
            <a:r>
              <a:rPr lang="en-US"/>
              <a:t>Use out-of-the-box solutions for parts of the framework you don't want to maintain</a:t>
            </a:r>
          </a:p>
          <a:p>
            <a:pPr marL="306705" indent="-306705"/>
            <a:r>
              <a:rPr lang="en-US"/>
              <a:t>Instance snapshots are an acceptable substitute for docker</a:t>
            </a:r>
          </a:p>
          <a:p>
            <a:pPr marL="1062355" lvl="1" indent="-302260"/>
            <a:r>
              <a:rPr lang="en-US"/>
              <a:t>Layered snapshots make it easier to manage images</a:t>
            </a:r>
          </a:p>
          <a:p>
            <a:pPr marL="306705" indent="-306705"/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DBC4D-3515-496F-8145-4B3CB07FB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Don't spend more time than necessary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56264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A813-514A-4E30-BDB8-76BDA0D9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Instance type selection is important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A1CB-4B26-4D6F-9CDF-B171D5F72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Use appropriate application types</a:t>
            </a:r>
          </a:p>
          <a:p>
            <a:pPr marL="306705" indent="-306705"/>
            <a:r>
              <a:rPr lang="en-US"/>
              <a:t>Conduct experiments to find the best size for you</a:t>
            </a:r>
          </a:p>
          <a:p>
            <a:pPr marL="306705" indent="-306705"/>
            <a:r>
              <a:rPr lang="en-US"/>
              <a:t>Process intensive applications benefit from higher core count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BA611-11D8-4AEA-8235-27808EEBA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Cheaper is not always cheaper</a:t>
            </a:r>
          </a:p>
        </p:txBody>
      </p:sp>
    </p:spTree>
    <p:extLst>
      <p:ext uri="{BB962C8B-B14F-4D97-AF65-F5344CB8AC3E}">
        <p14:creationId xmlns:p14="http://schemas.microsoft.com/office/powerpoint/2010/main" val="48246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37FE-BCCA-45B7-BC00-8F1FB8A3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 strike="sngStrike"/>
              <a:t>Cattle</a:t>
            </a:r>
            <a:r>
              <a:rPr lang="en-US" sz="4650"/>
              <a:t> Swarms not pets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EBBA-6FEC-43FF-B4B9-8B3A6CD1A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Use portable initialize scripts as much as possible to keep agile</a:t>
            </a:r>
          </a:p>
          <a:p>
            <a:pPr marL="306705" indent="-306705"/>
            <a:r>
              <a:rPr lang="en-US"/>
              <a:t>Always think in terms of scale</a:t>
            </a:r>
          </a:p>
          <a:p>
            <a:pPr marL="306705" indent="-306705"/>
            <a:endParaRPr lang="en-US" b="1"/>
          </a:p>
          <a:p>
            <a:pPr marL="306705" indent="-306705"/>
            <a:endParaRPr lang="en-US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29A64-A928-4321-88E2-C9FE1E7CA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What's good for one is good for all</a:t>
            </a:r>
          </a:p>
        </p:txBody>
      </p:sp>
    </p:spTree>
    <p:extLst>
      <p:ext uri="{BB962C8B-B14F-4D97-AF65-F5344CB8AC3E}">
        <p14:creationId xmlns:p14="http://schemas.microsoft.com/office/powerpoint/2010/main" val="420080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5908-DE15-4ACA-BDAE-7ECA6385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Shepherd your flock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D190-9F9E-4C39-B65F-30C123EA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What goes up </a:t>
            </a:r>
            <a:r>
              <a:rPr lang="en-US" b="1"/>
              <a:t>must</a:t>
            </a:r>
            <a:r>
              <a:rPr lang="en-US"/>
              <a:t> come down</a:t>
            </a:r>
          </a:p>
          <a:p>
            <a:pPr marL="306705" indent="-306705"/>
            <a:r>
              <a:rPr lang="en-US"/>
              <a:t>Minimize idle uptime but maximize usage of AWS hourly cycle</a:t>
            </a:r>
          </a:p>
          <a:p>
            <a:pPr marL="306705" indent="-306705"/>
            <a:r>
              <a:rPr lang="en-US"/>
              <a:t>Cover every scenario</a:t>
            </a:r>
          </a:p>
          <a:p>
            <a:pPr marL="306705" indent="-306705"/>
            <a:r>
              <a:rPr lang="en-US"/>
              <a:t>Mistakes can be costly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D4BF6-3619-4212-99F7-7B8D909D8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Management of your resources</a:t>
            </a:r>
          </a:p>
        </p:txBody>
      </p:sp>
    </p:spTree>
    <p:extLst>
      <p:ext uri="{BB962C8B-B14F-4D97-AF65-F5344CB8AC3E}">
        <p14:creationId xmlns:p14="http://schemas.microsoft.com/office/powerpoint/2010/main" val="22710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CA59-C219-438F-B1EF-1FD3ED93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Be prepared to maintain two systems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CD6A-46DD-41FD-87FF-E4E3E4C7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Some legacy hardware will remain</a:t>
            </a:r>
          </a:p>
          <a:p>
            <a:pPr marL="306705" indent="-306705"/>
            <a:r>
              <a:rPr lang="en-US"/>
              <a:t>AWS only offers Linux and Windows AMIs</a:t>
            </a:r>
          </a:p>
          <a:p>
            <a:pPr marL="306705" indent="-306705"/>
            <a:r>
              <a:rPr lang="en-US"/>
              <a:t>AWS SMS Service</a:t>
            </a:r>
          </a:p>
          <a:p>
            <a:pPr marL="306705" indent="-306705"/>
            <a:r>
              <a:rPr lang="en-US"/>
              <a:t>AWS File Syncs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76B5E-C893-438D-AA43-BAD24CA41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Some tasks are just not possible...</a:t>
            </a:r>
          </a:p>
        </p:txBody>
      </p:sp>
    </p:spTree>
    <p:extLst>
      <p:ext uri="{BB962C8B-B14F-4D97-AF65-F5344CB8AC3E}">
        <p14:creationId xmlns:p14="http://schemas.microsoft.com/office/powerpoint/2010/main" val="197131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C4A99-60A6-4C2F-87F2-4FCA6704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Jenkins Plugins</a:t>
            </a:r>
          </a:p>
        </p:txBody>
      </p:sp>
    </p:spTree>
    <p:extLst>
      <p:ext uri="{BB962C8B-B14F-4D97-AF65-F5344CB8AC3E}">
        <p14:creationId xmlns:p14="http://schemas.microsoft.com/office/powerpoint/2010/main" val="173880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7644" y="16716"/>
            <a:ext cx="10656712" cy="917575"/>
          </a:xfrm>
        </p:spPr>
        <p:txBody>
          <a:bodyPr>
            <a:noAutofit/>
          </a:bodyPr>
          <a:lstStyle/>
          <a:p>
            <a:r>
              <a:rPr lang="en-US" sz="4000"/>
              <a:t>What will you take away from this session?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20FD-399F-4919-BB10-7818E0FF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1139996"/>
            <a:ext cx="10515600" cy="3811109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Configuring Jenkins to work with AWS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Setting up Jenkins jobs to use AWS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Using Docker with AWS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Useful Jenkins Plugins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Using on-demand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AWS Tips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Potential pitfalls &amp; limitations</a:t>
            </a:r>
          </a:p>
          <a:p>
            <a:pPr marL="514350" indent="-514350">
              <a:buFont typeface="+mj-lt"/>
              <a:buAutoNum type="arabicPeriod"/>
            </a:pPr>
            <a:endParaRPr lang="en-US" sz="2400"/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160E9-B578-4588-847C-DE7322607E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5088" y="650705"/>
            <a:ext cx="6041660" cy="63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/>
          </a:bodyPr>
          <a:lstStyle/>
          <a:p>
            <a:r>
              <a:rPr lang="en-US" sz="4650"/>
              <a:t>Jenkins Matrix Project Plugin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The Configuration Matrix allows users create a multiple-axis graph of the configurations to run</a:t>
            </a:r>
          </a:p>
          <a:p>
            <a:pPr marL="306705" indent="-306705"/>
            <a:r>
              <a:rPr lang="en-US"/>
              <a:t>In other words, "Run each of these test suites on each of these platforms with each of these modes"</a:t>
            </a:r>
          </a:p>
          <a:p>
            <a:pPr marL="306705" indent="-306705"/>
            <a:r>
              <a:rPr lang="en-US"/>
              <a:t>Filters can be set to prevent some configs from running</a:t>
            </a:r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Makes our testing possible</a:t>
            </a:r>
          </a:p>
        </p:txBody>
      </p:sp>
    </p:spTree>
    <p:extLst>
      <p:ext uri="{BB962C8B-B14F-4D97-AF65-F5344CB8AC3E}">
        <p14:creationId xmlns:p14="http://schemas.microsoft.com/office/powerpoint/2010/main" val="118030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/>
          </a:bodyPr>
          <a:lstStyle/>
          <a:p>
            <a:r>
              <a:rPr lang="en-US" sz="4650"/>
              <a:t>Jenkins Matrix Project Plugin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9274C8-89A2-4863-95D9-064531B2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26" y="1235199"/>
            <a:ext cx="4315123" cy="4445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6C0EE8-DB6C-41C0-9E02-365204ADBCFC}"/>
              </a:ext>
            </a:extLst>
          </p:cNvPr>
          <p:cNvSpPr txBox="1"/>
          <p:nvPr/>
        </p:nvSpPr>
        <p:spPr>
          <a:xfrm>
            <a:off x="5764362" y="1467928"/>
            <a:ext cx="4530784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All tests passed</a:t>
            </a:r>
          </a:p>
          <a:p>
            <a:r>
              <a:rPr lang="en-US"/>
              <a:t>Some tests failed</a:t>
            </a:r>
          </a:p>
          <a:p>
            <a:r>
              <a:rPr lang="en-US"/>
              <a:t>Failure within the configuration</a:t>
            </a:r>
          </a:p>
          <a:p>
            <a:r>
              <a:rPr lang="en-US"/>
              <a:t>Not run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0C40B41-89A7-4E81-87B6-BC9358D18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001" y="1531908"/>
            <a:ext cx="228600" cy="2286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A816608-EF3A-47F6-BCC8-FC69F0980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001" y="1819455"/>
            <a:ext cx="228600" cy="228600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E434BF5A-A1C3-4D64-B44B-E871DBCDA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6001" y="2097417"/>
            <a:ext cx="228600" cy="228600"/>
          </a:xfrm>
          <a:prstGeom prst="rect">
            <a:avLst/>
          </a:prstGeom>
        </p:spPr>
      </p:pic>
      <p:pic>
        <p:nvPicPr>
          <p:cNvPr id="18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6A83A55-12C3-410E-B4E2-AEE1BF71E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002" y="235141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28" y="2"/>
            <a:ext cx="11020939" cy="917575"/>
          </a:xfrm>
        </p:spPr>
        <p:txBody>
          <a:bodyPr>
            <a:normAutofit/>
          </a:bodyPr>
          <a:lstStyle/>
          <a:p>
            <a:r>
              <a:rPr lang="en-US" sz="4650"/>
              <a:t>Jenkins Matrix Project Plugin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92943-AB74-4004-9E97-7FFE8259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9" y="978103"/>
            <a:ext cx="12012701" cy="3839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24A556-FA6D-43BB-8AA7-CBE9333B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9" y="1149916"/>
            <a:ext cx="12069859" cy="2333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8BB97-E062-4AF0-A080-F7F7021C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" y="1525867"/>
            <a:ext cx="12041280" cy="137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FAEF7-773D-496D-96BC-BCC6E1B4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3" y="1695946"/>
            <a:ext cx="12031754" cy="318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067AC-CB93-4614-B12B-A1BF5519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97658"/>
            <a:ext cx="12192000" cy="732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85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21B3-A6A3-4C39-BFFC-6AFC9504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Matrix Combinations Parameter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4D9C7-15D4-47A9-976A-7A2C9281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82" y="1005614"/>
            <a:ext cx="10678584" cy="5278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19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21F5-6186-4833-B589-BE3B6E63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Matrix Combinations Parameter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6F757-E034-40F7-BF35-D2E3A7F6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81" y="994811"/>
            <a:ext cx="8537037" cy="5335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7A0C465-9ED6-4ECB-B76A-E754C1A0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457"/>
            <a:ext cx="12192000" cy="5213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5F78C-DC1D-4377-AF6B-C34D0DE5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EC2 Plugin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F35DD-E85F-4759-AB23-4CDEA350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82" y="2052637"/>
            <a:ext cx="3790950" cy="275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6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F78C-DC1D-4377-AF6B-C34D0DE5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Swarm Plugin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69040-B23B-42FB-81A6-2F1C30A1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180" y="1084949"/>
            <a:ext cx="3000794" cy="124794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93FB3-0E5D-4786-A40D-0075B8BA6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3" y="1084949"/>
            <a:ext cx="4174780" cy="3147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8D4E6-35FC-4B59-9313-E01E2F599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33" y="-3773761"/>
            <a:ext cx="7941390" cy="1404510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5FAD9D-E175-433F-BECE-EBA74DCF8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086" y="7654"/>
            <a:ext cx="3764863" cy="665851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9316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xit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9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1909487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49D4-6F7E-4892-832C-F62F5F10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50"/>
              <a:t>AWS is much more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FB357-52FA-4CF9-AFE8-73B09CEFF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AWS offers enough services to allow for full system migration</a:t>
            </a:r>
          </a:p>
          <a:p>
            <a:pPr marL="306705" indent="-306705"/>
            <a:r>
              <a:rPr lang="en-US"/>
              <a:t>Can be used for more than just development and R&amp;D</a:t>
            </a:r>
          </a:p>
          <a:p>
            <a:pPr marL="306705" indent="-306705"/>
            <a:r>
              <a:rPr lang="en-US"/>
              <a:t>Marketing, customer services, support and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DBC67-DF15-498B-93B5-1282A1420A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This is just the tip of the iceberg</a:t>
            </a:r>
          </a:p>
        </p:txBody>
      </p:sp>
    </p:spTree>
    <p:extLst>
      <p:ext uri="{BB962C8B-B14F-4D97-AF65-F5344CB8AC3E}">
        <p14:creationId xmlns:p14="http://schemas.microsoft.com/office/powerpoint/2010/main" val="33256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202E-7CE7-49EA-81F6-0E0880D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More OS Support?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0B07-BD01-4F5B-AE90-7EAAA010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OSX Support</a:t>
            </a:r>
          </a:p>
          <a:p>
            <a:r>
              <a:rPr lang="en-US"/>
              <a:t>AIX and Solaris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14D4-31EB-4511-A735-515489A63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The selection is great, but could be better</a:t>
            </a:r>
          </a:p>
        </p:txBody>
      </p:sp>
    </p:spTree>
    <p:extLst>
      <p:ext uri="{BB962C8B-B14F-4D97-AF65-F5344CB8AC3E}">
        <p14:creationId xmlns:p14="http://schemas.microsoft.com/office/powerpoint/2010/main" val="189976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1754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Closing Thoughts</a:t>
            </a:r>
          </a:p>
        </p:txBody>
      </p:sp>
    </p:spTree>
    <p:extLst>
      <p:ext uri="{BB962C8B-B14F-4D97-AF65-F5344CB8AC3E}">
        <p14:creationId xmlns:p14="http://schemas.microsoft.com/office/powerpoint/2010/main" val="3584216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202E-7CE7-49EA-81F6-0E0880D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Closing Thoughts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40B07-BD01-4F5B-AE90-7EAAA010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Invest in your automation infrastructure</a:t>
            </a:r>
          </a:p>
          <a:p>
            <a:pPr marL="306705" indent="-306705"/>
            <a:r>
              <a:rPr lang="en-US"/>
              <a:t>Look for opportunities to evolve</a:t>
            </a:r>
          </a:p>
          <a:p>
            <a:pPr marL="306705" indent="-306705"/>
            <a:r>
              <a:rPr lang="en-US"/>
              <a:t>"There's a plugin for that"</a:t>
            </a:r>
          </a:p>
          <a:p>
            <a:pPr marL="306705" indent="-306705"/>
            <a:r>
              <a:rPr lang="en-US"/>
              <a:t>AWS does cost $$$</a:t>
            </a:r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14D4-31EB-4511-A735-515489A63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Always be improving</a:t>
            </a:r>
          </a:p>
        </p:txBody>
      </p:sp>
    </p:spTree>
    <p:extLst>
      <p:ext uri="{BB962C8B-B14F-4D97-AF65-F5344CB8AC3E}">
        <p14:creationId xmlns:p14="http://schemas.microsoft.com/office/powerpoint/2010/main" val="123836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202E-7CE7-49EA-81F6-0E0880D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Questions?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331DE-5915-4146-B33F-B0F98F620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37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202E-7CE7-49EA-81F6-0E0880D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Contact Us!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331DE-5915-4146-B33F-B0F98F62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7" y="1216898"/>
            <a:ext cx="10634133" cy="416383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06705" indent="-306705"/>
            <a:r>
              <a:rPr lang="en-US"/>
              <a:t>Scott Mills</a:t>
            </a:r>
          </a:p>
          <a:p>
            <a:pPr marL="1062355" lvl="1" indent="-302260"/>
            <a:r>
              <a:rPr lang="en-US">
                <a:hlinkClick r:id="rId2"/>
              </a:rPr>
              <a:t>scott.mills@roguewave.com</a:t>
            </a:r>
            <a:endParaRPr lang="en-US"/>
          </a:p>
          <a:p>
            <a:pPr marL="1062355" lvl="1" indent="-302260"/>
            <a:r>
              <a:rPr lang="en-US"/>
              <a:t>Twitter: @</a:t>
            </a:r>
            <a:r>
              <a:rPr lang="en-US" err="1"/>
              <a:t>ScoringHen</a:t>
            </a:r>
            <a:endParaRPr lang="en-US"/>
          </a:p>
          <a:p>
            <a:pPr marL="1062355" lvl="1" indent="-302260"/>
            <a:r>
              <a:rPr lang="en-US"/>
              <a:t>LinkedIn: Look for Ottawa Scott, not the DJ in the UK.</a:t>
            </a:r>
          </a:p>
          <a:p>
            <a:pPr marL="306705" indent="-306705"/>
            <a:r>
              <a:rPr lang="en-US"/>
              <a:t>Andrei </a:t>
            </a:r>
            <a:r>
              <a:rPr lang="en-US" err="1"/>
              <a:t>Juc</a:t>
            </a:r>
          </a:p>
          <a:p>
            <a:pPr marL="1062355" lvl="1" indent="-302260"/>
            <a:r>
              <a:rPr lang="en-US">
                <a:hlinkClick r:id="rId3"/>
              </a:rPr>
              <a:t>andrei.juc@roguewave.com</a:t>
            </a:r>
          </a:p>
          <a:p>
            <a:pPr marL="1062355" lvl="1" indent="-302260"/>
            <a:r>
              <a:rPr lang="en-US"/>
              <a:t>Twitter: @</a:t>
            </a:r>
            <a:r>
              <a:rPr lang="en-US" err="1"/>
              <a:t>Andrei_Juc</a:t>
            </a:r>
            <a:endParaRPr lang="en-US"/>
          </a:p>
          <a:p>
            <a:pPr marL="1062355" lvl="1" indent="-302260"/>
            <a:r>
              <a:rPr lang="en-US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3488404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1A59-6FA8-4335-892C-E0451D80E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We love feedback!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F381-AFF5-4B23-B5DA-120FC4DE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Rate our session on </a:t>
            </a:r>
            <a:r>
              <a:rPr lang="en-US" err="1"/>
              <a:t>joindin</a:t>
            </a:r>
            <a:r>
              <a:rPr lang="en-US"/>
              <a:t>:</a:t>
            </a:r>
          </a:p>
          <a:p>
            <a:pPr marL="1062355" lvl="1" indent="-302260"/>
            <a:r>
              <a:rPr lang="en-US">
                <a:hlinkClick r:id="rId2"/>
              </a:rPr>
              <a:t>https://joind.in/talk/f02c7</a:t>
            </a:r>
          </a:p>
          <a:p>
            <a:pPr marL="1062355" lvl="1" indent="-30226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1A23A-BAF8-440A-BEF6-271AF598B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Give us your thoughts</a:t>
            </a:r>
          </a:p>
        </p:txBody>
      </p:sp>
      <p:pic>
        <p:nvPicPr>
          <p:cNvPr id="5" name="Picture 5" descr="A picture containing indoor, text, crossword puzzle, black&#10;&#10;Description generated with high confidence">
            <a:extLst>
              <a:ext uri="{FF2B5EF4-FFF2-40B4-BE49-F238E27FC236}">
                <a16:creationId xmlns:a16="http://schemas.microsoft.com/office/drawing/2014/main" id="{C5F8D9C6-C93D-4BD9-AAD6-93604A02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086" y="141514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3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18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  <a:latin typeface="Open Sans"/>
            </a:endParaRP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51A8A1E0-AE80-4356-8406-BC9A47BFD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209" y="562131"/>
            <a:ext cx="10501582" cy="5012029"/>
          </a:xfrm>
        </p:spPr>
      </p:pic>
      <p:sp>
        <p:nvSpPr>
          <p:cNvPr id="18" name="Callout: Line with Accent Bar 17">
            <a:extLst>
              <a:ext uri="{FF2B5EF4-FFF2-40B4-BE49-F238E27FC236}">
                <a16:creationId xmlns:a16="http://schemas.microsoft.com/office/drawing/2014/main" id="{D5EC1E4D-8350-45F6-AF47-98BF0D7EC49A}"/>
              </a:ext>
            </a:extLst>
          </p:cNvPr>
          <p:cNvSpPr/>
          <p:nvPr/>
        </p:nvSpPr>
        <p:spPr>
          <a:xfrm>
            <a:off x="8672257" y="1253068"/>
            <a:ext cx="2522965" cy="648929"/>
          </a:xfrm>
          <a:prstGeom prst="accentCallout1">
            <a:avLst>
              <a:gd name="adj1" fmla="val 64801"/>
              <a:gd name="adj2" fmla="val -5293"/>
              <a:gd name="adj3" fmla="val 100950"/>
              <a:gd name="adj4" fmla="val -32874"/>
            </a:avLst>
          </a:prstGeom>
          <a:solidFill>
            <a:srgbClr val="288D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/>
              <a:t>Ottawa, ON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A507A-969D-4D7D-A657-B51AB254BB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028" y="1405069"/>
            <a:ext cx="687683" cy="344926"/>
          </a:xfrm>
          <a:prstGeom prst="rect">
            <a:avLst/>
          </a:prstGeom>
        </p:spPr>
      </p:pic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78247D7A-15F0-489B-84C5-EC39CE959E44}"/>
              </a:ext>
            </a:extLst>
          </p:cNvPr>
          <p:cNvSpPr/>
          <p:nvPr/>
        </p:nvSpPr>
        <p:spPr>
          <a:xfrm>
            <a:off x="7610009" y="1689231"/>
            <a:ext cx="367258" cy="363042"/>
          </a:xfrm>
          <a:prstGeom prst="star5">
            <a:avLst/>
          </a:prstGeom>
          <a:solidFill>
            <a:srgbClr val="28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allout: Line with Accent Bar 20">
            <a:extLst>
              <a:ext uri="{FF2B5EF4-FFF2-40B4-BE49-F238E27FC236}">
                <a16:creationId xmlns:a16="http://schemas.microsoft.com/office/drawing/2014/main" id="{1ABAFA9B-C8D3-4E61-9184-4E3D3F4AB89F}"/>
              </a:ext>
            </a:extLst>
          </p:cNvPr>
          <p:cNvSpPr/>
          <p:nvPr/>
        </p:nvSpPr>
        <p:spPr>
          <a:xfrm>
            <a:off x="45953" y="3322903"/>
            <a:ext cx="2479495" cy="648929"/>
          </a:xfrm>
          <a:prstGeom prst="accentCallout1">
            <a:avLst>
              <a:gd name="adj1" fmla="val 40436"/>
              <a:gd name="adj2" fmla="val 103936"/>
              <a:gd name="adj3" fmla="val -13316"/>
              <a:gd name="adj4" fmla="val 114721"/>
            </a:avLst>
          </a:prstGeom>
          <a:solidFill>
            <a:srgbClr val="288D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/>
              <a:t>Las Vegas, NV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732BB2-D2F1-499A-97A6-81A0E2A86F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97" y="3466673"/>
            <a:ext cx="687683" cy="361390"/>
          </a:xfrm>
          <a:prstGeom prst="rect">
            <a:avLst/>
          </a:prstGeom>
        </p:spPr>
      </p:pic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286E6FC0-7950-476A-897B-ECA37E93C82D}"/>
              </a:ext>
            </a:extLst>
          </p:cNvPr>
          <p:cNvSpPr/>
          <p:nvPr/>
        </p:nvSpPr>
        <p:spPr>
          <a:xfrm>
            <a:off x="2699447" y="2959861"/>
            <a:ext cx="367258" cy="363042"/>
          </a:xfrm>
          <a:prstGeom prst="star5">
            <a:avLst/>
          </a:prstGeom>
          <a:solidFill>
            <a:srgbClr val="28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Graphic 2" descr="Airplane">
            <a:extLst>
              <a:ext uri="{FF2B5EF4-FFF2-40B4-BE49-F238E27FC236}">
                <a16:creationId xmlns:a16="http://schemas.microsoft.com/office/drawing/2014/main" id="{F1ACDEF8-C1F8-4585-822E-0ED5CEDF6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07680">
            <a:off x="7382281" y="14681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10183 0.09491 C -0.12279 0.11598 -0.15625 0.1382 -0.19141 0.15487 C -0.23112 0.17408 -0.26459 0.18334 -0.28894 0.18403 L -0.40326 0.1919 " pathEditMode="relative" rAng="20700000" ptsTypes="AAA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Scott Mills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Technical background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Almost 20 years designing, developing, maintain and supporting automation systems</a:t>
            </a:r>
          </a:p>
          <a:p>
            <a:r>
              <a:rPr lang="en-US" sz="2800"/>
              <a:t>Application performance testing</a:t>
            </a:r>
          </a:p>
          <a:p>
            <a:r>
              <a:rPr lang="en-US" sz="2800"/>
              <a:t>Application security testing (</a:t>
            </a:r>
            <a:r>
              <a:rPr lang="en-US" sz="2800">
                <a:hlinkClick r:id="rId3"/>
              </a:rPr>
              <a:t>OWASP Top 10</a:t>
            </a:r>
            <a:r>
              <a:rPr lang="en-US" sz="2800"/>
              <a:t>)</a:t>
            </a:r>
          </a:p>
          <a:p>
            <a:r>
              <a:rPr lang="en-US" sz="2800"/>
              <a:t>Automated web testing</a:t>
            </a:r>
          </a:p>
          <a:p>
            <a:r>
              <a:rPr lang="en-US" sz="2800"/>
              <a:t>Build &amp; test automation framework development and evolution utilizing Python, Jenkins, Docker and 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329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Scott Mills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While not automating…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F122D-490B-4FD4-AF29-C5DA1ADBED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658" y="1912902"/>
            <a:ext cx="2769514" cy="4160215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1028" name="Picture 4" descr="https://lh3.googleusercontent.com/O9b5AzVp1wc2FgW81qGSNBZN_xBCj-7CaSE5nb1qco_rTgO_IHmk9tu1B3lWVNwXotGKuw5-pgtFH3tYtRazIZMRrgF2LQcaPBZwJ46pEU5MBdtP_HMW-T5dkR0pD2NUwyxx0ZD4DuobG10eyi_aTdqlcWRn0BpTJwu2dFfkgvjKv1YkmIwyaF7ecM4At0CnuIXsZi29PlU0tii0NcoJpaNg7eSWXhXSle6ZFdzFKJs1Nvs1HzZvJz3lrKXc0lc9hWdOeDWQ_24-2IgY-Q_V9aVuJAz36JlTUAhpeXZajW5HpoJaeF1J37JGrtDEfgMaZtLsHtDyFxapLezBZcy44oSxqQvrAKZNtUpH4YQqgfvDjd3qf9GD93MBgYRDKcFr1JxUs8DIVJ1QGvP6ZR1FmMwGjusAtVPCaigGSUxHnfpcBMRO1Kb8L-vpVyIjm7qYl1Nrm-a4ZS1JRgmJG2m1nFte1wkJW-7tH1OEZsCnrgBj5-D0L4_tOqKckcfq3JGPUVbnXYfoRpaxGtLj0TuKAfYsHdUpxXvUPwmoBGjMyLa2u2_wi9dfJauDq4qRhBihF1NQ3Aus2iiq-67wyM2NzDvPyoXtMNyPRGgAtU0CeDpaHubs5askqEhuQzXOBKc=w1094-h821-no">
            <a:extLst>
              <a:ext uri="{FF2B5EF4-FFF2-40B4-BE49-F238E27FC236}">
                <a16:creationId xmlns:a16="http://schemas.microsoft.com/office/drawing/2014/main" id="{F807FB4F-048A-495A-ACE2-5928908C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46" y="1894246"/>
            <a:ext cx="5589513" cy="41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7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Andrei Juc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Technical background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sz="2800"/>
              <a:t>Automation framework developer</a:t>
            </a:r>
          </a:p>
          <a:p>
            <a:pPr marL="229870" indent="-229870"/>
            <a:r>
              <a:rPr lang="en-US" sz="2800"/>
              <a:t>VM to Docker migration</a:t>
            </a:r>
          </a:p>
          <a:p>
            <a:pPr marL="229870" indent="-229870"/>
            <a:r>
              <a:rPr lang="en-US" sz="2800"/>
              <a:t>Amazon Web Services migration</a:t>
            </a:r>
          </a:p>
          <a:p>
            <a:pPr marL="229870" indent="-229870"/>
            <a:r>
              <a:rPr lang="en-US" sz="2800"/>
              <a:t>Troubleshooting enthusiast</a:t>
            </a:r>
          </a:p>
          <a:p>
            <a:pPr marL="229870" indent="-229870"/>
            <a:r>
              <a:rPr lang="en-US" sz="2800"/>
              <a:t>Innovator </a:t>
            </a:r>
          </a:p>
          <a:p>
            <a:pPr marL="229870" indent="-229870"/>
            <a:endParaRPr lang="en-US" sz="2800"/>
          </a:p>
          <a:p>
            <a:pPr marL="229870" indent="-229870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36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theme/theme1.xml><?xml version="1.0" encoding="utf-8"?>
<a:theme xmlns:a="http://schemas.openxmlformats.org/drawingml/2006/main" name="RW 2018 - v1">
  <a:themeElements>
    <a:clrScheme name="Rogue Wave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2F2F2"/>
      </a:lt2>
      <a:accent1>
        <a:srgbClr val="288DC1"/>
      </a:accent1>
      <a:accent2>
        <a:srgbClr val="9FB54E"/>
      </a:accent2>
      <a:accent3>
        <a:srgbClr val="00687C"/>
      </a:accent3>
      <a:accent4>
        <a:srgbClr val="5293AD"/>
      </a:accent4>
      <a:accent5>
        <a:srgbClr val="4D6626"/>
      </a:accent5>
      <a:accent6>
        <a:srgbClr val="2964CC"/>
      </a:accent6>
      <a:hlink>
        <a:srgbClr val="002B49"/>
      </a:hlink>
      <a:folHlink>
        <a:srgbClr val="282828"/>
      </a:folHlink>
    </a:clrScheme>
    <a:fontScheme name="RogueWave">
      <a:majorFont>
        <a:latin typeface="Source Sans Pro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W 2018 - v1">
  <a:themeElements>
    <a:clrScheme name="Rogue Wave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2F2F2"/>
      </a:lt2>
      <a:accent1>
        <a:srgbClr val="288DC1"/>
      </a:accent1>
      <a:accent2>
        <a:srgbClr val="9FB54E"/>
      </a:accent2>
      <a:accent3>
        <a:srgbClr val="00687C"/>
      </a:accent3>
      <a:accent4>
        <a:srgbClr val="5293AD"/>
      </a:accent4>
      <a:accent5>
        <a:srgbClr val="4D6626"/>
      </a:accent5>
      <a:accent6>
        <a:srgbClr val="2964CC"/>
      </a:accent6>
      <a:hlink>
        <a:srgbClr val="002B49"/>
      </a:hlink>
      <a:folHlink>
        <a:srgbClr val="282828"/>
      </a:folHlink>
    </a:clrScheme>
    <a:fontScheme name="RogueWave">
      <a:majorFont>
        <a:latin typeface="Source Sans Pro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1292</Words>
  <Application>Microsoft Office PowerPoint</Application>
  <PresentationFormat>Widescreen</PresentationFormat>
  <Paragraphs>264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Open Sans</vt:lpstr>
      <vt:lpstr>Open Sans Semibold</vt:lpstr>
      <vt:lpstr>Source Sans Pro Semibold</vt:lpstr>
      <vt:lpstr>RW 2018 - v1</vt:lpstr>
      <vt:lpstr>1_RW 2018 - v1</vt:lpstr>
      <vt:lpstr>PowerPoint Presentation</vt:lpstr>
      <vt:lpstr>Agenda</vt:lpstr>
      <vt:lpstr>What are we covering in this session?</vt:lpstr>
      <vt:lpstr>What will you take away from this session?</vt:lpstr>
      <vt:lpstr>About us</vt:lpstr>
      <vt:lpstr>PowerPoint Presentation</vt:lpstr>
      <vt:lpstr>Scott Mills</vt:lpstr>
      <vt:lpstr>Scott Mills</vt:lpstr>
      <vt:lpstr>Andrei Juc</vt:lpstr>
      <vt:lpstr>Andrei Juc</vt:lpstr>
      <vt:lpstr>About Rogue Wave Software</vt:lpstr>
      <vt:lpstr>PowerPoint Presentation</vt:lpstr>
      <vt:lpstr>Rogue Wave Customers</vt:lpstr>
      <vt:lpstr>PowerPoint Presentation</vt:lpstr>
      <vt:lpstr>The Problem</vt:lpstr>
      <vt:lpstr>Testing at scale</vt:lpstr>
      <vt:lpstr>The Challenge</vt:lpstr>
      <vt:lpstr>The early beginnings</vt:lpstr>
      <vt:lpstr>Evolution started…</vt:lpstr>
      <vt:lpstr>Stunted growth…</vt:lpstr>
      <vt:lpstr>What about this Docker thing?</vt:lpstr>
      <vt:lpstr>What about this Docker thing?</vt:lpstr>
      <vt:lpstr>What about this Docker thing?</vt:lpstr>
      <vt:lpstr>What about this Docker thing?</vt:lpstr>
      <vt:lpstr>The Solution Future!</vt:lpstr>
      <vt:lpstr>Introducing AWS</vt:lpstr>
      <vt:lpstr>Amazon Elastic Compute</vt:lpstr>
      <vt:lpstr>Amazon Elastic Container Registry (ECR)</vt:lpstr>
      <vt:lpstr>Amazon Elastic Container Registry (ECR)</vt:lpstr>
      <vt:lpstr>Amazon Elastic Container Registry (ECR)</vt:lpstr>
      <vt:lpstr>Amazon Elastic Container Registry (ECR)</vt:lpstr>
      <vt:lpstr>AWS Tips</vt:lpstr>
      <vt:lpstr>Mind the firehose!</vt:lpstr>
      <vt:lpstr>Keep a good balance of AMIs</vt:lpstr>
      <vt:lpstr>Instance type selection is important</vt:lpstr>
      <vt:lpstr>Cattle Swarms not pets</vt:lpstr>
      <vt:lpstr>Shepherd your flock</vt:lpstr>
      <vt:lpstr>Be prepared to maintain two systems</vt:lpstr>
      <vt:lpstr>Jenkins Plugins</vt:lpstr>
      <vt:lpstr>Jenkins Matrix Project Plugin</vt:lpstr>
      <vt:lpstr>Jenkins Matrix Project Plugin</vt:lpstr>
      <vt:lpstr>Jenkins Matrix Project Plugin</vt:lpstr>
      <vt:lpstr>Matrix Combinations Parameter Plugin</vt:lpstr>
      <vt:lpstr>Matrix Combinations Parameter Plugin</vt:lpstr>
      <vt:lpstr>EC2 Plugin</vt:lpstr>
      <vt:lpstr>Swarm Plugin</vt:lpstr>
      <vt:lpstr>What’s Next</vt:lpstr>
      <vt:lpstr>AWS is much more</vt:lpstr>
      <vt:lpstr>More OS Support?</vt:lpstr>
      <vt:lpstr>Closing Thoughts</vt:lpstr>
      <vt:lpstr>Closing Thoughts</vt:lpstr>
      <vt:lpstr>Questions?</vt:lpstr>
      <vt:lpstr>Contact Us!</vt:lpstr>
      <vt:lpstr>We love feedback!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Juc</dc:creator>
  <cp:lastModifiedBy>Andrei Juc</cp:lastModifiedBy>
  <cp:revision>1</cp:revision>
  <dcterms:created xsi:type="dcterms:W3CDTF">2013-07-15T20:26:40Z</dcterms:created>
  <dcterms:modified xsi:type="dcterms:W3CDTF">2018-10-17T00:58:45Z</dcterms:modified>
</cp:coreProperties>
</file>